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73" r:id="rId3"/>
    <p:sldId id="257" r:id="rId4"/>
    <p:sldId id="258" r:id="rId5"/>
    <p:sldId id="259" r:id="rId6"/>
    <p:sldId id="270" r:id="rId7"/>
    <p:sldId id="264" r:id="rId8"/>
    <p:sldId id="260" r:id="rId9"/>
    <p:sldId id="271" r:id="rId10"/>
    <p:sldId id="272" r:id="rId11"/>
    <p:sldId id="261" r:id="rId12"/>
    <p:sldId id="267" r:id="rId13"/>
    <p:sldId id="277" r:id="rId14"/>
    <p:sldId id="275" r:id="rId15"/>
    <p:sldId id="276" r:id="rId16"/>
    <p:sldId id="263" r:id="rId17"/>
    <p:sldId id="279" r:id="rId18"/>
    <p:sldId id="266" r:id="rId19"/>
    <p:sldId id="278" r:id="rId20"/>
    <p:sldId id="280" r:id="rId21"/>
    <p:sldId id="281"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8"/>
    <p:restoredTop sz="96327"/>
  </p:normalViewPr>
  <p:slideViewPr>
    <p:cSldViewPr snapToGrid="0" snapToObjects="1">
      <p:cViewPr varScale="1">
        <p:scale>
          <a:sx n="128" d="100"/>
          <a:sy n="128" d="100"/>
        </p:scale>
        <p:origin x="2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C2B757-4689-46DF-943D-7AEB8374CE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A3FB2C-66EB-4199-9BA0-ADFA056DB517}">
      <dgm:prSet custT="1"/>
      <dgm:spPr/>
      <dgm:t>
        <a:bodyPr/>
        <a:lstStyle/>
        <a:p>
          <a:pPr algn="ctr"/>
          <a:r>
            <a:rPr lang="en-US" sz="2000" dirty="0"/>
            <a:t>The WEP affects those who worked for state or local government in non-covered Social Security employment and receive a government pension from that employment. They must also have worked and paid into a pension from a job that did not pay into Social Security taxes and one that did pay into Social Security taxes. </a:t>
          </a:r>
        </a:p>
      </dgm:t>
    </dgm:pt>
    <dgm:pt modelId="{D6591321-F783-4D70-8A74-EE33D9FABAAD}" type="parTrans" cxnId="{BFEE0A91-222B-48D6-BF07-8BBD91AFFDD0}">
      <dgm:prSet/>
      <dgm:spPr/>
      <dgm:t>
        <a:bodyPr/>
        <a:lstStyle/>
        <a:p>
          <a:endParaRPr lang="en-US"/>
        </a:p>
      </dgm:t>
    </dgm:pt>
    <dgm:pt modelId="{EC87D65F-4F19-4D28-ACE0-7A6E9A4711A4}" type="sibTrans" cxnId="{BFEE0A91-222B-48D6-BF07-8BBD91AFFDD0}">
      <dgm:prSet/>
      <dgm:spPr/>
      <dgm:t>
        <a:bodyPr/>
        <a:lstStyle/>
        <a:p>
          <a:endParaRPr lang="en-US"/>
        </a:p>
      </dgm:t>
    </dgm:pt>
    <dgm:pt modelId="{A7B62862-7C69-45EF-BD85-7D5E1AF51757}">
      <dgm:prSet custT="1"/>
      <dgm:spPr/>
      <dgm:t>
        <a:bodyPr/>
        <a:lstStyle/>
        <a:p>
          <a:pPr algn="ctr"/>
          <a:r>
            <a:rPr lang="en-US" sz="2000" dirty="0"/>
            <a:t>The WEP affects a person’s </a:t>
          </a:r>
          <a:r>
            <a:rPr lang="en-US" sz="2000" b="1" dirty="0"/>
            <a:t>earned</a:t>
          </a:r>
          <a:r>
            <a:rPr lang="en-US" sz="2000" dirty="0"/>
            <a:t> Social Security benefits</a:t>
          </a:r>
          <a:r>
            <a:rPr lang="en-US" sz="500" dirty="0"/>
            <a:t>.</a:t>
          </a:r>
        </a:p>
      </dgm:t>
    </dgm:pt>
    <dgm:pt modelId="{34149533-EE81-42F8-A741-E5C0A7AFAF85}" type="parTrans" cxnId="{587CE064-4315-4C8E-A941-1FA929A18F40}">
      <dgm:prSet/>
      <dgm:spPr/>
      <dgm:t>
        <a:bodyPr/>
        <a:lstStyle/>
        <a:p>
          <a:endParaRPr lang="en-US"/>
        </a:p>
      </dgm:t>
    </dgm:pt>
    <dgm:pt modelId="{C3F9F47C-45FD-42F3-B76D-23FCC349DC13}" type="sibTrans" cxnId="{587CE064-4315-4C8E-A941-1FA929A18F40}">
      <dgm:prSet/>
      <dgm:spPr/>
      <dgm:t>
        <a:bodyPr/>
        <a:lstStyle/>
        <a:p>
          <a:endParaRPr lang="en-US"/>
        </a:p>
      </dgm:t>
    </dgm:pt>
    <dgm:pt modelId="{F2D8DAC5-A1BE-BA49-AB05-382CFAD0FD19}" type="pres">
      <dgm:prSet presAssocID="{E8C2B757-4689-46DF-943D-7AEB8374CE84}" presName="linear" presStyleCnt="0">
        <dgm:presLayoutVars>
          <dgm:animLvl val="lvl"/>
          <dgm:resizeHandles val="exact"/>
        </dgm:presLayoutVars>
      </dgm:prSet>
      <dgm:spPr/>
    </dgm:pt>
    <dgm:pt modelId="{DBBF9D52-D8B6-C640-8788-D3F2EF71DD0F}" type="pres">
      <dgm:prSet presAssocID="{BFA3FB2C-66EB-4199-9BA0-ADFA056DB517}" presName="parentText" presStyleLbl="node1" presStyleIdx="0" presStyleCnt="2" custScaleY="113586">
        <dgm:presLayoutVars>
          <dgm:chMax val="0"/>
          <dgm:bulletEnabled val="1"/>
        </dgm:presLayoutVars>
      </dgm:prSet>
      <dgm:spPr/>
    </dgm:pt>
    <dgm:pt modelId="{83E8BF6C-F648-8E45-B0FB-D5B3167CA89C}" type="pres">
      <dgm:prSet presAssocID="{EC87D65F-4F19-4D28-ACE0-7A6E9A4711A4}" presName="spacer" presStyleCnt="0"/>
      <dgm:spPr/>
    </dgm:pt>
    <dgm:pt modelId="{B9207ABD-5ECC-CF4A-AC49-D73B5806F0AB}" type="pres">
      <dgm:prSet presAssocID="{A7B62862-7C69-45EF-BD85-7D5E1AF51757}" presName="parentText" presStyleLbl="node1" presStyleIdx="1" presStyleCnt="2" custScaleY="57976" custLinFactY="22195" custLinFactNeighborY="100000">
        <dgm:presLayoutVars>
          <dgm:chMax val="0"/>
          <dgm:bulletEnabled val="1"/>
        </dgm:presLayoutVars>
      </dgm:prSet>
      <dgm:spPr/>
    </dgm:pt>
  </dgm:ptLst>
  <dgm:cxnLst>
    <dgm:cxn modelId="{B05AB009-3F62-6646-8029-E6846CE7F791}" type="presOf" srcId="{E8C2B757-4689-46DF-943D-7AEB8374CE84}" destId="{F2D8DAC5-A1BE-BA49-AB05-382CFAD0FD19}" srcOrd="0" destOrd="0" presId="urn:microsoft.com/office/officeart/2005/8/layout/vList2"/>
    <dgm:cxn modelId="{39614341-018A-3B47-AE4A-DFB30835E008}" type="presOf" srcId="{A7B62862-7C69-45EF-BD85-7D5E1AF51757}" destId="{B9207ABD-5ECC-CF4A-AC49-D73B5806F0AB}" srcOrd="0" destOrd="0" presId="urn:microsoft.com/office/officeart/2005/8/layout/vList2"/>
    <dgm:cxn modelId="{F9957F4B-006D-454B-8A2F-8E990B38B4F0}" type="presOf" srcId="{BFA3FB2C-66EB-4199-9BA0-ADFA056DB517}" destId="{DBBF9D52-D8B6-C640-8788-D3F2EF71DD0F}" srcOrd="0" destOrd="0" presId="urn:microsoft.com/office/officeart/2005/8/layout/vList2"/>
    <dgm:cxn modelId="{587CE064-4315-4C8E-A941-1FA929A18F40}" srcId="{E8C2B757-4689-46DF-943D-7AEB8374CE84}" destId="{A7B62862-7C69-45EF-BD85-7D5E1AF51757}" srcOrd="1" destOrd="0" parTransId="{34149533-EE81-42F8-A741-E5C0A7AFAF85}" sibTransId="{C3F9F47C-45FD-42F3-B76D-23FCC349DC13}"/>
    <dgm:cxn modelId="{BFEE0A91-222B-48D6-BF07-8BBD91AFFDD0}" srcId="{E8C2B757-4689-46DF-943D-7AEB8374CE84}" destId="{BFA3FB2C-66EB-4199-9BA0-ADFA056DB517}" srcOrd="0" destOrd="0" parTransId="{D6591321-F783-4D70-8A74-EE33D9FABAAD}" sibTransId="{EC87D65F-4F19-4D28-ACE0-7A6E9A4711A4}"/>
    <dgm:cxn modelId="{749A2CEE-06CE-CD42-BCF4-BE6A5033E241}" type="presParOf" srcId="{F2D8DAC5-A1BE-BA49-AB05-382CFAD0FD19}" destId="{DBBF9D52-D8B6-C640-8788-D3F2EF71DD0F}" srcOrd="0" destOrd="0" presId="urn:microsoft.com/office/officeart/2005/8/layout/vList2"/>
    <dgm:cxn modelId="{7CBC4383-5D06-6A47-BEEE-338EE1D68D0C}" type="presParOf" srcId="{F2D8DAC5-A1BE-BA49-AB05-382CFAD0FD19}" destId="{83E8BF6C-F648-8E45-B0FB-D5B3167CA89C}" srcOrd="1" destOrd="0" presId="urn:microsoft.com/office/officeart/2005/8/layout/vList2"/>
    <dgm:cxn modelId="{5DA682D1-CCD9-3F41-BC83-8E71BEF211D8}" type="presParOf" srcId="{F2D8DAC5-A1BE-BA49-AB05-382CFAD0FD19}" destId="{B9207ABD-5ECC-CF4A-AC49-D73B5806F0A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F9D52-D8B6-C640-8788-D3F2EF71DD0F}">
      <dsp:nvSpPr>
        <dsp:cNvPr id="0" name=""/>
        <dsp:cNvSpPr/>
      </dsp:nvSpPr>
      <dsp:spPr>
        <a:xfrm>
          <a:off x="0" y="1443"/>
          <a:ext cx="7957752" cy="19655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WEP affects those who worked for state or local government in non-covered Social Security employment and receive a government pension from that employment. They must also have worked and paid into a pension from a job that did not pay into Social Security taxes and one that did pay into Social Security taxes. </a:t>
          </a:r>
        </a:p>
      </dsp:txBody>
      <dsp:txXfrm>
        <a:off x="95949" y="97392"/>
        <a:ext cx="7765854" cy="1773628"/>
      </dsp:txXfrm>
    </dsp:sp>
    <dsp:sp modelId="{B9207ABD-5ECC-CF4A-AC49-D73B5806F0AB}">
      <dsp:nvSpPr>
        <dsp:cNvPr id="0" name=""/>
        <dsp:cNvSpPr/>
      </dsp:nvSpPr>
      <dsp:spPr>
        <a:xfrm>
          <a:off x="0" y="2115292"/>
          <a:ext cx="7957752" cy="10032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WEP affects a person’s </a:t>
          </a:r>
          <a:r>
            <a:rPr lang="en-US" sz="2000" b="1" kern="1200" dirty="0"/>
            <a:t>earned</a:t>
          </a:r>
          <a:r>
            <a:rPr lang="en-US" sz="2000" kern="1200" dirty="0"/>
            <a:t> Social Security benefits</a:t>
          </a:r>
          <a:r>
            <a:rPr lang="en-US" sz="500" kern="1200" dirty="0"/>
            <a:t>.</a:t>
          </a:r>
        </a:p>
      </dsp:txBody>
      <dsp:txXfrm>
        <a:off x="48974" y="2164266"/>
        <a:ext cx="7859804" cy="9052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18001-8802-5549-ABE4-313F065DED49}" type="datetimeFigureOut">
              <a:rPr lang="en-US" smtClean="0"/>
              <a:t>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9599C-BA7B-474F-AA0D-FC502B461369}" type="slidenum">
              <a:rPr lang="en-US" smtClean="0"/>
              <a:t>‹#›</a:t>
            </a:fld>
            <a:endParaRPr lang="en-US"/>
          </a:p>
        </p:txBody>
      </p:sp>
    </p:spTree>
    <p:extLst>
      <p:ext uri="{BB962C8B-B14F-4D97-AF65-F5344CB8AC3E}">
        <p14:creationId xmlns:p14="http://schemas.microsoft.com/office/powerpoint/2010/main" val="308532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B0FB-5C58-9A46-8CAB-B4A13A4BC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1C287E-33FB-9247-A46F-705E86172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7D6CD8-C2BB-AA46-8F57-6B15602B6A83}"/>
              </a:ext>
            </a:extLst>
          </p:cNvPr>
          <p:cNvSpPr>
            <a:spLocks noGrp="1"/>
          </p:cNvSpPr>
          <p:nvPr>
            <p:ph type="dt" sz="half" idx="10"/>
          </p:nvPr>
        </p:nvSpPr>
        <p:spPr/>
        <p:txBody>
          <a:bodyPr/>
          <a:lstStyle/>
          <a:p>
            <a:fld id="{9F581F98-DFAD-EB48-821D-090D0A4D891E}" type="datetime1">
              <a:rPr lang="en-US" smtClean="0"/>
              <a:t>8/20/21</a:t>
            </a:fld>
            <a:endParaRPr lang="en-US"/>
          </a:p>
        </p:txBody>
      </p:sp>
      <p:sp>
        <p:nvSpPr>
          <p:cNvPr id="5" name="Footer Placeholder 4">
            <a:extLst>
              <a:ext uri="{FF2B5EF4-FFF2-40B4-BE49-F238E27FC236}">
                <a16:creationId xmlns:a16="http://schemas.microsoft.com/office/drawing/2014/main" id="{C408E7D1-4875-C44B-9A02-DE299E827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0DC81-5132-6644-8D35-4A34C3E2C49E}"/>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3261615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569F-1960-694D-ADC3-0D44F63D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98B786-2F5C-074D-858F-B97652DF2F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F90EF-05EA-9747-BD2D-022C5F80FAE0}"/>
              </a:ext>
            </a:extLst>
          </p:cNvPr>
          <p:cNvSpPr>
            <a:spLocks noGrp="1"/>
          </p:cNvSpPr>
          <p:nvPr>
            <p:ph type="dt" sz="half" idx="10"/>
          </p:nvPr>
        </p:nvSpPr>
        <p:spPr/>
        <p:txBody>
          <a:bodyPr/>
          <a:lstStyle/>
          <a:p>
            <a:fld id="{14DC908F-6DA1-194A-930D-EA0FEA7F9857}" type="datetime1">
              <a:rPr lang="en-US" smtClean="0"/>
              <a:t>8/20/21</a:t>
            </a:fld>
            <a:endParaRPr lang="en-US"/>
          </a:p>
        </p:txBody>
      </p:sp>
      <p:sp>
        <p:nvSpPr>
          <p:cNvPr id="5" name="Footer Placeholder 4">
            <a:extLst>
              <a:ext uri="{FF2B5EF4-FFF2-40B4-BE49-F238E27FC236}">
                <a16:creationId xmlns:a16="http://schemas.microsoft.com/office/drawing/2014/main" id="{5161C2F1-DE1A-424B-8B7E-75D4636EB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5554D-3D2A-134E-A3DD-BBA3B17BC561}"/>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396374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6D3E6B-DA76-B44D-B353-1F5EE7D9D2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05472-CEBD-A14A-BB6B-8E0C8FD219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6966E-10F4-8F4D-9CB9-440AA6B7037F}"/>
              </a:ext>
            </a:extLst>
          </p:cNvPr>
          <p:cNvSpPr>
            <a:spLocks noGrp="1"/>
          </p:cNvSpPr>
          <p:nvPr>
            <p:ph type="dt" sz="half" idx="10"/>
          </p:nvPr>
        </p:nvSpPr>
        <p:spPr/>
        <p:txBody>
          <a:bodyPr/>
          <a:lstStyle/>
          <a:p>
            <a:fld id="{AD7071D1-B07B-A249-BA78-8555E2DB4546}" type="datetime1">
              <a:rPr lang="en-US" smtClean="0"/>
              <a:t>8/20/21</a:t>
            </a:fld>
            <a:endParaRPr lang="en-US"/>
          </a:p>
        </p:txBody>
      </p:sp>
      <p:sp>
        <p:nvSpPr>
          <p:cNvPr id="5" name="Footer Placeholder 4">
            <a:extLst>
              <a:ext uri="{FF2B5EF4-FFF2-40B4-BE49-F238E27FC236}">
                <a16:creationId xmlns:a16="http://schemas.microsoft.com/office/drawing/2014/main" id="{93D8FE3E-ACD9-FF4F-BD71-FB3D5AEE0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B7F78-4895-E54D-B6E4-A279E393C14E}"/>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282936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EAB4-FD53-6844-A6AA-24580A4076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F21D7-C982-F145-BED7-EA210F7791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F7F9F-0726-FF4F-892F-C779094D05C9}"/>
              </a:ext>
            </a:extLst>
          </p:cNvPr>
          <p:cNvSpPr>
            <a:spLocks noGrp="1"/>
          </p:cNvSpPr>
          <p:nvPr>
            <p:ph type="dt" sz="half" idx="10"/>
          </p:nvPr>
        </p:nvSpPr>
        <p:spPr/>
        <p:txBody>
          <a:bodyPr/>
          <a:lstStyle/>
          <a:p>
            <a:fld id="{4BB3704F-BE16-FB4A-B2B8-3C76E38EC114}" type="datetime1">
              <a:rPr lang="en-US" smtClean="0"/>
              <a:t>8/20/21</a:t>
            </a:fld>
            <a:endParaRPr lang="en-US"/>
          </a:p>
        </p:txBody>
      </p:sp>
      <p:sp>
        <p:nvSpPr>
          <p:cNvPr id="5" name="Footer Placeholder 4">
            <a:extLst>
              <a:ext uri="{FF2B5EF4-FFF2-40B4-BE49-F238E27FC236}">
                <a16:creationId xmlns:a16="http://schemas.microsoft.com/office/drawing/2014/main" id="{011EDC24-D832-2E4E-B136-9C7725161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70941-3543-2543-99C8-1A47C26CAE64}"/>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1778970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5E95-1C87-8348-A96E-962C6955A8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DB9BAC-2E4F-8846-9CE0-FF07A77616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756A92-D165-3E4D-95D4-555283E0F790}"/>
              </a:ext>
            </a:extLst>
          </p:cNvPr>
          <p:cNvSpPr>
            <a:spLocks noGrp="1"/>
          </p:cNvSpPr>
          <p:nvPr>
            <p:ph type="dt" sz="half" idx="10"/>
          </p:nvPr>
        </p:nvSpPr>
        <p:spPr/>
        <p:txBody>
          <a:bodyPr/>
          <a:lstStyle/>
          <a:p>
            <a:fld id="{F5ACE2C8-5F92-344C-BEFA-5FC412A383DD}" type="datetime1">
              <a:rPr lang="en-US" smtClean="0"/>
              <a:t>8/20/21</a:t>
            </a:fld>
            <a:endParaRPr lang="en-US"/>
          </a:p>
        </p:txBody>
      </p:sp>
      <p:sp>
        <p:nvSpPr>
          <p:cNvPr id="5" name="Footer Placeholder 4">
            <a:extLst>
              <a:ext uri="{FF2B5EF4-FFF2-40B4-BE49-F238E27FC236}">
                <a16:creationId xmlns:a16="http://schemas.microsoft.com/office/drawing/2014/main" id="{F79E0EDD-F5E4-4643-9218-62EFE0462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58A32-687B-E740-9F45-DE378408EC02}"/>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3667177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7673-5582-7B48-A94C-9377EA1AF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0E88C-5692-DB4C-8F4F-0D29C593E7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BFBC32-B5AC-674A-87E3-850E44CABF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8D96F5-CCFF-674C-B4F6-B19F8F739D8E}"/>
              </a:ext>
            </a:extLst>
          </p:cNvPr>
          <p:cNvSpPr>
            <a:spLocks noGrp="1"/>
          </p:cNvSpPr>
          <p:nvPr>
            <p:ph type="dt" sz="half" idx="10"/>
          </p:nvPr>
        </p:nvSpPr>
        <p:spPr/>
        <p:txBody>
          <a:bodyPr/>
          <a:lstStyle/>
          <a:p>
            <a:fld id="{8BFF441B-E04D-6440-A1C1-C5E47099242A}" type="datetime1">
              <a:rPr lang="en-US" smtClean="0"/>
              <a:t>8/20/21</a:t>
            </a:fld>
            <a:endParaRPr lang="en-US"/>
          </a:p>
        </p:txBody>
      </p:sp>
      <p:sp>
        <p:nvSpPr>
          <p:cNvPr id="6" name="Footer Placeholder 5">
            <a:extLst>
              <a:ext uri="{FF2B5EF4-FFF2-40B4-BE49-F238E27FC236}">
                <a16:creationId xmlns:a16="http://schemas.microsoft.com/office/drawing/2014/main" id="{EBCE332A-C57B-E54D-A1CB-9BE5C04BA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18B20-18A8-D54F-B3A0-0356F980E9D2}"/>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408318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10AE-EE9B-6B4B-AED5-58C71F3961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A8F381-98F7-9E46-9204-1B8836468F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405225-6C9D-F141-A5BE-30E88352C6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9B068D-A5C9-F44E-8BCB-431FB9C2B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2A1B05-12CA-924D-B306-1B1D7E77A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9A7899-BE0C-7741-B3D5-567ADCCBCAA5}"/>
              </a:ext>
            </a:extLst>
          </p:cNvPr>
          <p:cNvSpPr>
            <a:spLocks noGrp="1"/>
          </p:cNvSpPr>
          <p:nvPr>
            <p:ph type="dt" sz="half" idx="10"/>
          </p:nvPr>
        </p:nvSpPr>
        <p:spPr/>
        <p:txBody>
          <a:bodyPr/>
          <a:lstStyle/>
          <a:p>
            <a:fld id="{A7F9F14C-4BFC-5B45-B8F5-99F3C29700CA}" type="datetime1">
              <a:rPr lang="en-US" smtClean="0"/>
              <a:t>8/20/21</a:t>
            </a:fld>
            <a:endParaRPr lang="en-US"/>
          </a:p>
        </p:txBody>
      </p:sp>
      <p:sp>
        <p:nvSpPr>
          <p:cNvPr id="8" name="Footer Placeholder 7">
            <a:extLst>
              <a:ext uri="{FF2B5EF4-FFF2-40B4-BE49-F238E27FC236}">
                <a16:creationId xmlns:a16="http://schemas.microsoft.com/office/drawing/2014/main" id="{92BC580D-423C-0C4A-9166-F784E393ED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D38EE-3990-2F45-B04E-BDD569F3DE69}"/>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371395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BB2C8-5093-8E46-AFAE-E378A631F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F97391-0C22-6645-9995-DEB313A62698}"/>
              </a:ext>
            </a:extLst>
          </p:cNvPr>
          <p:cNvSpPr>
            <a:spLocks noGrp="1"/>
          </p:cNvSpPr>
          <p:nvPr>
            <p:ph type="dt" sz="half" idx="10"/>
          </p:nvPr>
        </p:nvSpPr>
        <p:spPr/>
        <p:txBody>
          <a:bodyPr/>
          <a:lstStyle/>
          <a:p>
            <a:fld id="{22C6442F-7C3B-7541-B218-92170B09A866}" type="datetime1">
              <a:rPr lang="en-US" smtClean="0"/>
              <a:t>8/20/21</a:t>
            </a:fld>
            <a:endParaRPr lang="en-US"/>
          </a:p>
        </p:txBody>
      </p:sp>
      <p:sp>
        <p:nvSpPr>
          <p:cNvPr id="4" name="Footer Placeholder 3">
            <a:extLst>
              <a:ext uri="{FF2B5EF4-FFF2-40B4-BE49-F238E27FC236}">
                <a16:creationId xmlns:a16="http://schemas.microsoft.com/office/drawing/2014/main" id="{2246A225-E212-0C41-AC98-8F175A57BA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B7BE79-8E97-0A42-8F60-A739F477DFD1}"/>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363273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D9272-AD46-E841-83F2-3CB16956B00B}"/>
              </a:ext>
            </a:extLst>
          </p:cNvPr>
          <p:cNvSpPr>
            <a:spLocks noGrp="1"/>
          </p:cNvSpPr>
          <p:nvPr>
            <p:ph type="dt" sz="half" idx="10"/>
          </p:nvPr>
        </p:nvSpPr>
        <p:spPr/>
        <p:txBody>
          <a:bodyPr/>
          <a:lstStyle/>
          <a:p>
            <a:fld id="{2DB391D3-738C-B94F-B6B5-F6B49AF722AC}" type="datetime1">
              <a:rPr lang="en-US" smtClean="0"/>
              <a:t>8/20/21</a:t>
            </a:fld>
            <a:endParaRPr lang="en-US"/>
          </a:p>
        </p:txBody>
      </p:sp>
      <p:sp>
        <p:nvSpPr>
          <p:cNvPr id="3" name="Footer Placeholder 2">
            <a:extLst>
              <a:ext uri="{FF2B5EF4-FFF2-40B4-BE49-F238E27FC236}">
                <a16:creationId xmlns:a16="http://schemas.microsoft.com/office/drawing/2014/main" id="{C1CA63A4-AB6D-BF4C-8355-0B6F548667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3C990-8C06-5547-B9FD-925F4636E212}"/>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321027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A21A-3363-524D-B6AE-5BF6D71908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330F36-57C0-5C43-A618-4B8EFBF1F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549516-79F0-5C4D-9869-F3137900B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A15E8-41FB-0340-941E-91C9B7FA4730}"/>
              </a:ext>
            </a:extLst>
          </p:cNvPr>
          <p:cNvSpPr>
            <a:spLocks noGrp="1"/>
          </p:cNvSpPr>
          <p:nvPr>
            <p:ph type="dt" sz="half" idx="10"/>
          </p:nvPr>
        </p:nvSpPr>
        <p:spPr/>
        <p:txBody>
          <a:bodyPr/>
          <a:lstStyle/>
          <a:p>
            <a:fld id="{111FA942-8547-8840-A06F-1314BB1368E9}" type="datetime1">
              <a:rPr lang="en-US" smtClean="0"/>
              <a:t>8/20/21</a:t>
            </a:fld>
            <a:endParaRPr lang="en-US"/>
          </a:p>
        </p:txBody>
      </p:sp>
      <p:sp>
        <p:nvSpPr>
          <p:cNvPr id="6" name="Footer Placeholder 5">
            <a:extLst>
              <a:ext uri="{FF2B5EF4-FFF2-40B4-BE49-F238E27FC236}">
                <a16:creationId xmlns:a16="http://schemas.microsoft.com/office/drawing/2014/main" id="{053CDC00-A434-5549-AFC5-99FFE436F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2DCB9-FD43-AB49-B13E-AB7F1264DEB2}"/>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729223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7DA1-E442-8848-8ED7-5F22CB8AD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F440A6-CA75-F548-8B90-7D298C27B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185436-08EE-F343-A0BA-3885AD50A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2BD318-F1D1-F04D-B9DB-BE846BBCD368}"/>
              </a:ext>
            </a:extLst>
          </p:cNvPr>
          <p:cNvSpPr>
            <a:spLocks noGrp="1"/>
          </p:cNvSpPr>
          <p:nvPr>
            <p:ph type="dt" sz="half" idx="10"/>
          </p:nvPr>
        </p:nvSpPr>
        <p:spPr/>
        <p:txBody>
          <a:bodyPr/>
          <a:lstStyle/>
          <a:p>
            <a:fld id="{3D9F6B11-2AA7-3B4D-9443-60DC454F0384}" type="datetime1">
              <a:rPr lang="en-US" smtClean="0"/>
              <a:t>8/20/21</a:t>
            </a:fld>
            <a:endParaRPr lang="en-US"/>
          </a:p>
        </p:txBody>
      </p:sp>
      <p:sp>
        <p:nvSpPr>
          <p:cNvPr id="6" name="Footer Placeholder 5">
            <a:extLst>
              <a:ext uri="{FF2B5EF4-FFF2-40B4-BE49-F238E27FC236}">
                <a16:creationId xmlns:a16="http://schemas.microsoft.com/office/drawing/2014/main" id="{E14825D7-C97A-E048-B927-698B59743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6976C-C122-0F44-BCDE-0114F1B29551}"/>
              </a:ext>
            </a:extLst>
          </p:cNvPr>
          <p:cNvSpPr>
            <a:spLocks noGrp="1"/>
          </p:cNvSpPr>
          <p:nvPr>
            <p:ph type="sldNum" sz="quarter" idx="12"/>
          </p:nvPr>
        </p:nvSpPr>
        <p:spPr/>
        <p:txBody>
          <a:bodyPr/>
          <a:lstStyle/>
          <a:p>
            <a:fld id="{A5BDF1BD-D40C-364E-AED1-D1486899F606}" type="slidenum">
              <a:rPr lang="en-US" smtClean="0"/>
              <a:t>‹#›</a:t>
            </a:fld>
            <a:endParaRPr lang="en-US"/>
          </a:p>
        </p:txBody>
      </p:sp>
    </p:spTree>
    <p:extLst>
      <p:ext uri="{BB962C8B-B14F-4D97-AF65-F5344CB8AC3E}">
        <p14:creationId xmlns:p14="http://schemas.microsoft.com/office/powerpoint/2010/main" val="1381481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3B970-EA4E-0C43-9920-E60A0775F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DBA842-32FB-D749-B5DA-D42DE81C33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C51F4-80D2-F942-A241-29252F965F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7CA26-D327-554F-A999-FFA2E5F624E6}" type="datetime1">
              <a:rPr lang="en-US" smtClean="0"/>
              <a:t>8/20/21</a:t>
            </a:fld>
            <a:endParaRPr lang="en-US"/>
          </a:p>
        </p:txBody>
      </p:sp>
      <p:sp>
        <p:nvSpPr>
          <p:cNvPr id="5" name="Footer Placeholder 4">
            <a:extLst>
              <a:ext uri="{FF2B5EF4-FFF2-40B4-BE49-F238E27FC236}">
                <a16:creationId xmlns:a16="http://schemas.microsoft.com/office/drawing/2014/main" id="{88D7477C-E1DE-EC4C-B896-5593879DE8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4C7E61-4826-6D40-B1E8-E647E3DF0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DF1BD-D40C-364E-AED1-D1486899F606}" type="slidenum">
              <a:rPr lang="en-US" smtClean="0"/>
              <a:t>‹#›</a:t>
            </a:fld>
            <a:endParaRPr lang="en-US"/>
          </a:p>
        </p:txBody>
      </p:sp>
    </p:spTree>
    <p:extLst>
      <p:ext uri="{BB962C8B-B14F-4D97-AF65-F5344CB8AC3E}">
        <p14:creationId xmlns:p14="http://schemas.microsoft.com/office/powerpoint/2010/main" val="132972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pdf"/><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pd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0.pd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calrta.org/" TargetMode="External"/><Relationship Id="rId7" Type="http://schemas.openxmlformats.org/officeDocument/2006/relationships/image" Target="../media/image19.jpg"/><Relationship Id="rId2" Type="http://schemas.openxmlformats.org/officeDocument/2006/relationships/hyperlink" Target="https://www.congress.gov/" TargetMode="External"/><Relationship Id="rId1" Type="http://schemas.openxmlformats.org/officeDocument/2006/relationships/slideLayout" Target="../slideLayouts/slideLayout3.xml"/><Relationship Id="rId6" Type="http://schemas.openxmlformats.org/officeDocument/2006/relationships/hyperlink" Target="https://sign.moveon.org/petitions/elimination-of-the-unfair?r_by=9559364&amp;source=c.fb.ty" TargetMode="External"/><Relationship Id="rId5" Type="http://schemas.openxmlformats.org/officeDocument/2006/relationships/hyperlink" Target="https://townhallproject.com/" TargetMode="External"/><Relationship Id="rId4" Type="http://schemas.openxmlformats.org/officeDocument/2006/relationships/hyperlink" Target="https://www.ssa.gov/benefits/retirement/planner/wep.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1331343"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5">
            <a:extLst>
              <a:ext uri="{FF2B5EF4-FFF2-40B4-BE49-F238E27FC236}">
                <a16:creationId xmlns:a16="http://schemas.microsoft.com/office/drawing/2014/main" id="{379C0369-A022-4605-B2F4-7773B74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6">
            <a:extLst>
              <a:ext uri="{FF2B5EF4-FFF2-40B4-BE49-F238E27FC236}">
                <a16:creationId xmlns:a16="http://schemas.microsoft.com/office/drawing/2014/main" id="{FFFD28B7-CC22-4615-B487-71F01104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8">
            <a:extLst>
              <a:ext uri="{FF2B5EF4-FFF2-40B4-BE49-F238E27FC236}">
                <a16:creationId xmlns:a16="http://schemas.microsoft.com/office/drawing/2014/main" id="{712E4DE6-A2E5-4786-B1B9-795E13D12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176DEB1C-09CA-478A-AEEF-963E89897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8">
            <a:extLst>
              <a:ext uri="{FF2B5EF4-FFF2-40B4-BE49-F238E27FC236}">
                <a16:creationId xmlns:a16="http://schemas.microsoft.com/office/drawing/2014/main" id="{28861D55-9A89-4552-8E10-2201E1991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644382"/>
            <a:ext cx="10734055"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0DA637F1-8FB2-344E-8BEC-9A8F06D6DC4B}"/>
              </a:ext>
            </a:extLst>
          </p:cNvPr>
          <p:cNvSpPr>
            <a:spLocks noGrp="1"/>
          </p:cNvSpPr>
          <p:nvPr>
            <p:ph type="title"/>
          </p:nvPr>
        </p:nvSpPr>
        <p:spPr>
          <a:xfrm>
            <a:off x="1570455" y="1118009"/>
            <a:ext cx="5982489" cy="3180360"/>
          </a:xfrm>
        </p:spPr>
        <p:txBody>
          <a:bodyPr vert="horz" lIns="91440" tIns="45720" rIns="91440" bIns="45720" rtlCol="0" anchor="b">
            <a:normAutofit/>
          </a:bodyPr>
          <a:lstStyle/>
          <a:p>
            <a:r>
              <a:rPr lang="en-US" sz="4800" kern="1200" dirty="0">
                <a:solidFill>
                  <a:srgbClr val="FFFFFF"/>
                </a:solidFill>
                <a:latin typeface="+mj-lt"/>
                <a:ea typeface="+mj-ea"/>
                <a:cs typeface="+mj-cs"/>
              </a:rPr>
              <a:t>Windfall Elimination Provision &amp;</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Government Pension Offset  </a:t>
            </a:r>
          </a:p>
        </p:txBody>
      </p:sp>
      <p:sp>
        <p:nvSpPr>
          <p:cNvPr id="5" name="Text Placeholder 4">
            <a:extLst>
              <a:ext uri="{FF2B5EF4-FFF2-40B4-BE49-F238E27FC236}">
                <a16:creationId xmlns:a16="http://schemas.microsoft.com/office/drawing/2014/main" id="{12A082C4-48BD-5145-967E-4EA2947ED194}"/>
              </a:ext>
            </a:extLst>
          </p:cNvPr>
          <p:cNvSpPr>
            <a:spLocks noGrp="1"/>
          </p:cNvSpPr>
          <p:nvPr>
            <p:ph type="body" idx="1"/>
          </p:nvPr>
        </p:nvSpPr>
        <p:spPr>
          <a:xfrm>
            <a:off x="1570455" y="4365267"/>
            <a:ext cx="4203811" cy="1065766"/>
          </a:xfrm>
        </p:spPr>
        <p:txBody>
          <a:bodyPr vert="horz" lIns="91440" tIns="45720" rIns="91440" bIns="45720" rtlCol="0">
            <a:normAutofit fontScale="70000" lnSpcReduction="20000"/>
          </a:bodyPr>
          <a:lstStyle/>
          <a:p>
            <a:r>
              <a:rPr lang="en-US" sz="1700" kern="1200" dirty="0">
                <a:solidFill>
                  <a:srgbClr val="FFFFFF"/>
                </a:solidFill>
                <a:latin typeface="+mn-lt"/>
                <a:ea typeface="+mn-ea"/>
                <a:cs typeface="+mn-cs"/>
              </a:rPr>
              <a:t>Presented by:</a:t>
            </a:r>
          </a:p>
          <a:p>
            <a:r>
              <a:rPr lang="en-US" sz="1700" kern="1200" dirty="0">
                <a:solidFill>
                  <a:srgbClr val="FFFFFF"/>
                </a:solidFill>
                <a:latin typeface="+mn-lt"/>
                <a:ea typeface="+mn-ea"/>
                <a:cs typeface="+mn-cs"/>
              </a:rPr>
              <a:t>Susan Dixon - President Elect, State Chair Government Relations</a:t>
            </a:r>
          </a:p>
          <a:p>
            <a:r>
              <a:rPr lang="en-US" sz="1700" kern="1200" dirty="0">
                <a:solidFill>
                  <a:srgbClr val="FFFFFF"/>
                </a:solidFill>
                <a:latin typeface="+mn-lt"/>
                <a:ea typeface="+mn-ea"/>
                <a:cs typeface="+mn-cs"/>
              </a:rPr>
              <a:t>Jennifer Baker – Legislative Advocate </a:t>
            </a:r>
          </a:p>
          <a:p>
            <a:r>
              <a:rPr lang="en-US" sz="1700" kern="1200" dirty="0">
                <a:solidFill>
                  <a:srgbClr val="FFFFFF"/>
                </a:solidFill>
                <a:latin typeface="+mn-lt"/>
                <a:ea typeface="+mn-ea"/>
                <a:cs typeface="+mn-cs"/>
              </a:rPr>
              <a:t>California Retired Teachers’ Association</a:t>
            </a:r>
          </a:p>
        </p:txBody>
      </p:sp>
      <p:pic>
        <p:nvPicPr>
          <p:cNvPr id="11" name="Picture 10" descr="CalRTANewLogo19_Print_small.jpg">
            <a:extLst>
              <a:ext uri="{FF2B5EF4-FFF2-40B4-BE49-F238E27FC236}">
                <a16:creationId xmlns:a16="http://schemas.microsoft.com/office/drawing/2014/main" id="{246C4AB0-010B-2046-963C-218259D7EBA5}"/>
              </a:ext>
            </a:extLst>
          </p:cNvPr>
          <p:cNvPicPr>
            <a:picLocks noChangeAspect="1"/>
          </p:cNvPicPr>
          <p:nvPr/>
        </p:nvPicPr>
        <p:blipFill>
          <a:blip r:embed="rId2"/>
          <a:stretch>
            <a:fillRect/>
          </a:stretch>
        </p:blipFill>
        <p:spPr>
          <a:xfrm>
            <a:off x="8150598" y="2978331"/>
            <a:ext cx="2917618" cy="1458809"/>
          </a:xfrm>
          <a:prstGeom prst="rect">
            <a:avLst/>
          </a:prstGeom>
        </p:spPr>
      </p:pic>
      <p:sp>
        <p:nvSpPr>
          <p:cNvPr id="2" name="Footer Placeholder 1">
            <a:extLst>
              <a:ext uri="{FF2B5EF4-FFF2-40B4-BE49-F238E27FC236}">
                <a16:creationId xmlns:a16="http://schemas.microsoft.com/office/drawing/2014/main" id="{0B2E652A-9EB7-7340-B748-C2067FE70B1C}"/>
              </a:ext>
            </a:extLst>
          </p:cNvPr>
          <p:cNvSpPr>
            <a:spLocks noGrp="1"/>
          </p:cNvSpPr>
          <p:nvPr>
            <p:ph type="ftr" sz="quarter" idx="11"/>
          </p:nvPr>
        </p:nvSpPr>
        <p:spPr>
          <a:xfrm>
            <a:off x="795528" y="6382512"/>
            <a:ext cx="6757416" cy="320040"/>
          </a:xfrm>
        </p:spPr>
        <p:txBody>
          <a:bodyPr vert="horz" lIns="91440" tIns="45720" rIns="91440" bIns="45720" rtlCol="0" anchor="ctr">
            <a:normAutofit/>
          </a:bodyPr>
          <a:lstStyle/>
          <a:p>
            <a:pPr algn="l"/>
            <a:endParaRPr lang="en-US" sz="1000" kern="1200">
              <a:solidFill>
                <a:schemeClr val="tx1">
                  <a:tint val="75000"/>
                </a:schemeClr>
              </a:solidFill>
              <a:latin typeface="+mn-lt"/>
              <a:ea typeface="+mn-ea"/>
              <a:cs typeface="+mn-cs"/>
            </a:endParaRPr>
          </a:p>
        </p:txBody>
      </p:sp>
      <p:sp>
        <p:nvSpPr>
          <p:cNvPr id="3" name="Slide Number Placeholder 2">
            <a:extLst>
              <a:ext uri="{FF2B5EF4-FFF2-40B4-BE49-F238E27FC236}">
                <a16:creationId xmlns:a16="http://schemas.microsoft.com/office/drawing/2014/main" id="{9FBBA8D4-81A6-AE4D-BC80-B07B1A014E9D}"/>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A5BDF1BD-D40C-364E-AED1-D1486899F606}" type="slidenum">
              <a:rPr lang="en-US" sz="1000" smtClean="0"/>
              <a:pPr>
                <a:spcAft>
                  <a:spcPts val="600"/>
                </a:spcAft>
              </a:pPr>
              <a:t>1</a:t>
            </a:fld>
            <a:endParaRPr lang="en-US" sz="1000"/>
          </a:p>
        </p:txBody>
      </p:sp>
    </p:spTree>
    <p:extLst>
      <p:ext uri="{BB962C8B-B14F-4D97-AF65-F5344CB8AC3E}">
        <p14:creationId xmlns:p14="http://schemas.microsoft.com/office/powerpoint/2010/main" val="24598453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67BA18-FC1D-5D49-9B75-70CA2633C66B}"/>
              </a:ext>
            </a:extLst>
          </p:cNvPr>
          <p:cNvSpPr txBox="1"/>
          <p:nvPr/>
        </p:nvSpPr>
        <p:spPr>
          <a:xfrm>
            <a:off x="4454435" y="511388"/>
            <a:ext cx="6911172" cy="5684139"/>
          </a:xfrm>
          <a:prstGeom prst="rect">
            <a:avLst/>
          </a:prstGeom>
        </p:spPr>
        <p:txBody>
          <a:bodyPr vert="horz" lIns="91440" tIns="45720" rIns="91440" bIns="45720" rtlCol="0" anchor="ctr">
            <a:normAutofit fontScale="62500" lnSpcReduction="20000"/>
          </a:bodyPr>
          <a:lstStyle/>
          <a:p>
            <a:pPr>
              <a:lnSpc>
                <a:spcPct val="90000"/>
              </a:lnSpc>
              <a:spcAft>
                <a:spcPts val="600"/>
              </a:spcAft>
            </a:pPr>
            <a:r>
              <a:rPr lang="en-US" sz="3400" dirty="0"/>
              <a:t>The GPO deprives retired educators of their spousal and survivor benefits. Typically, the spouse of a Social Security recipient receives half of the amount of their partner’s benefit if they do not qualify for Social Security on their own. </a:t>
            </a:r>
          </a:p>
          <a:p>
            <a:pPr>
              <a:lnSpc>
                <a:spcPct val="90000"/>
              </a:lnSpc>
              <a:spcAft>
                <a:spcPts val="600"/>
              </a:spcAft>
            </a:pPr>
            <a:endParaRPr lang="en-US" sz="3400" dirty="0"/>
          </a:p>
          <a:p>
            <a:pPr>
              <a:lnSpc>
                <a:spcPct val="90000"/>
              </a:lnSpc>
              <a:spcAft>
                <a:spcPts val="600"/>
              </a:spcAft>
            </a:pPr>
            <a:r>
              <a:rPr lang="en-US" sz="3400" dirty="0"/>
              <a:t>Under the GPO, that amount is reduced by two-thirds of the amount of the pension provided by California State Teachers Retirement System. Incredibly, the effect of the offset is to penalize only the public worker, such as a teacher. </a:t>
            </a:r>
          </a:p>
          <a:p>
            <a:pPr>
              <a:lnSpc>
                <a:spcPct val="90000"/>
              </a:lnSpc>
              <a:spcAft>
                <a:spcPts val="600"/>
              </a:spcAft>
            </a:pPr>
            <a:endParaRPr lang="en-US" sz="3400" dirty="0"/>
          </a:p>
          <a:p>
            <a:pPr>
              <a:lnSpc>
                <a:spcPct val="90000"/>
              </a:lnSpc>
              <a:spcAft>
                <a:spcPts val="600"/>
              </a:spcAft>
            </a:pPr>
            <a:r>
              <a:rPr lang="en-US" sz="3400" dirty="0"/>
              <a:t>If the retired educator has a survivor’s benefit on her pension, the spouse receives that full amount plus any Social Security to which either party is initially eligible. </a:t>
            </a:r>
          </a:p>
          <a:p>
            <a:pPr indent="-228600">
              <a:lnSpc>
                <a:spcPct val="90000"/>
              </a:lnSpc>
              <a:spcAft>
                <a:spcPts val="600"/>
              </a:spcAft>
              <a:buFont typeface="Arial" panose="020B0604020202020204" pitchFamily="34" charset="0"/>
              <a:buChar char="•"/>
            </a:pPr>
            <a:endParaRPr lang="en-US" sz="3400" i="1" dirty="0"/>
          </a:p>
          <a:p>
            <a:pPr>
              <a:lnSpc>
                <a:spcPct val="90000"/>
              </a:lnSpc>
              <a:spcAft>
                <a:spcPts val="600"/>
              </a:spcAft>
            </a:pPr>
            <a:r>
              <a:rPr lang="en-US" sz="3400" i="1" dirty="0"/>
              <a:t>The Rationale: The GPO was imposed ostensibly to control highly paid federal civil servants from being able to double-dip into Social Security and other pensions. </a:t>
            </a:r>
          </a:p>
          <a:p>
            <a:pPr>
              <a:lnSpc>
                <a:spcPct val="90000"/>
              </a:lnSpc>
              <a:spcAft>
                <a:spcPts val="600"/>
              </a:spcAft>
            </a:pPr>
            <a:endParaRPr lang="en-US" sz="3400" i="1" dirty="0"/>
          </a:p>
          <a:p>
            <a:pPr>
              <a:lnSpc>
                <a:spcPct val="90000"/>
              </a:lnSpc>
              <a:spcAft>
                <a:spcPts val="600"/>
              </a:spcAft>
            </a:pPr>
            <a:r>
              <a:rPr lang="en-US" sz="3400" i="1" dirty="0"/>
              <a:t>The Reality: The GPO hits hardest those who have provided lifetime careers of public service, such as teachers, often for comparatively lower salaries and pensions.</a:t>
            </a:r>
          </a:p>
          <a:p>
            <a:pPr indent="-228600">
              <a:lnSpc>
                <a:spcPct val="90000"/>
              </a:lnSpc>
              <a:spcAft>
                <a:spcPts val="600"/>
              </a:spcAft>
              <a:buFont typeface="Arial" panose="020B0604020202020204" pitchFamily="34" charset="0"/>
              <a:buChar char="•"/>
            </a:pPr>
            <a:endParaRPr lang="en-US" sz="1700" i="1" dirty="0"/>
          </a:p>
          <a:p>
            <a:pPr indent="-228600">
              <a:lnSpc>
                <a:spcPct val="90000"/>
              </a:lnSpc>
              <a:spcAft>
                <a:spcPts val="600"/>
              </a:spcAft>
              <a:buFont typeface="Arial" panose="020B0604020202020204" pitchFamily="34" charset="0"/>
              <a:buChar char="•"/>
            </a:pPr>
            <a:endParaRPr lang="en-US" sz="1700" dirty="0"/>
          </a:p>
        </p:txBody>
      </p:sp>
      <p:sp>
        <p:nvSpPr>
          <p:cNvPr id="3" name="Slide Number Placeholder 2">
            <a:extLst>
              <a:ext uri="{FF2B5EF4-FFF2-40B4-BE49-F238E27FC236}">
                <a16:creationId xmlns:a16="http://schemas.microsoft.com/office/drawing/2014/main" id="{703C9CBF-0FE1-AA42-ACBA-8F9F0CD1FEA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A5BDF1BD-D40C-364E-AED1-D1486899F606}" type="slidenum">
              <a:rPr lang="en-US" sz="1100">
                <a:solidFill>
                  <a:schemeClr val="tx1">
                    <a:lumMod val="50000"/>
                    <a:lumOff val="50000"/>
                  </a:schemeClr>
                </a:solidFill>
              </a:rPr>
              <a:pPr>
                <a:spcAft>
                  <a:spcPts val="600"/>
                </a:spcAft>
              </a:pPr>
              <a:t>10</a:t>
            </a:fld>
            <a:endParaRPr lang="en-US" sz="1100">
              <a:solidFill>
                <a:schemeClr val="tx1">
                  <a:lumMod val="50000"/>
                  <a:lumOff val="50000"/>
                </a:schemeClr>
              </a:solidFill>
            </a:endParaRPr>
          </a:p>
        </p:txBody>
      </p:sp>
      <p:sp>
        <p:nvSpPr>
          <p:cNvPr id="5" name="TextBox 4">
            <a:extLst>
              <a:ext uri="{FF2B5EF4-FFF2-40B4-BE49-F238E27FC236}">
                <a16:creationId xmlns:a16="http://schemas.microsoft.com/office/drawing/2014/main" id="{7B253B1A-A848-435C-84C7-24E33B2448C3}"/>
              </a:ext>
            </a:extLst>
          </p:cNvPr>
          <p:cNvSpPr txBox="1"/>
          <p:nvPr/>
        </p:nvSpPr>
        <p:spPr>
          <a:xfrm>
            <a:off x="809625" y="2643507"/>
            <a:ext cx="2667000" cy="1200329"/>
          </a:xfrm>
          <a:prstGeom prst="rect">
            <a:avLst/>
          </a:prstGeom>
          <a:noFill/>
        </p:spPr>
        <p:txBody>
          <a:bodyPr wrap="square" rtlCol="0">
            <a:spAutoFit/>
          </a:bodyPr>
          <a:lstStyle/>
          <a:p>
            <a:pPr algn="ctr"/>
            <a:r>
              <a:rPr lang="en-US" sz="3600" dirty="0">
                <a:solidFill>
                  <a:schemeClr val="bg1"/>
                </a:solidFill>
              </a:rPr>
              <a:t>The Impact of the GPO</a:t>
            </a:r>
          </a:p>
        </p:txBody>
      </p:sp>
    </p:spTree>
    <p:extLst>
      <p:ext uri="{BB962C8B-B14F-4D97-AF65-F5344CB8AC3E}">
        <p14:creationId xmlns:p14="http://schemas.microsoft.com/office/powerpoint/2010/main" val="201703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44AB18DF-A02D-614A-9F13-29955E90FA4C}"/>
              </a:ext>
            </a:extLst>
          </p:cNvPr>
          <p:cNvSpPr txBox="1"/>
          <p:nvPr/>
        </p:nvSpPr>
        <p:spPr>
          <a:xfrm>
            <a:off x="934872" y="982272"/>
            <a:ext cx="3388419" cy="45609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WEP &amp; GPO Repeal Bills </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80843627-5E95-F649-9BBC-E8200CA25EA2}"/>
              </a:ext>
            </a:extLst>
          </p:cNvPr>
          <p:cNvSpPr txBox="1"/>
          <p:nvPr/>
        </p:nvSpPr>
        <p:spPr>
          <a:xfrm>
            <a:off x="5221862" y="1352302"/>
            <a:ext cx="5948831" cy="4701945"/>
          </a:xfrm>
          <a:prstGeom prst="rect">
            <a:avLst/>
          </a:prstGeom>
        </p:spPr>
        <p:txBody>
          <a:bodyPr vert="horz" lIns="91440" tIns="45720" rIns="91440" bIns="45720" rtlCol="0" anchor="ctr">
            <a:normAutofit fontScale="70000" lnSpcReduction="20000"/>
          </a:bodyPr>
          <a:lstStyle/>
          <a:p>
            <a:pPr indent="-228600">
              <a:lnSpc>
                <a:spcPct val="90000"/>
              </a:lnSpc>
              <a:spcAft>
                <a:spcPts val="600"/>
              </a:spcAft>
              <a:buFont typeface="Arial" panose="020B0604020202020204" pitchFamily="34" charset="0"/>
              <a:buChar char="•"/>
            </a:pPr>
            <a:endParaRPr lang="en-US" sz="2400" dirty="0">
              <a:solidFill>
                <a:srgbClr val="FEFFFF"/>
              </a:solidFill>
            </a:endParaRPr>
          </a:p>
          <a:p>
            <a:pPr>
              <a:lnSpc>
                <a:spcPct val="90000"/>
              </a:lnSpc>
              <a:spcAft>
                <a:spcPts val="600"/>
              </a:spcAft>
            </a:pPr>
            <a:r>
              <a:rPr lang="en-US" sz="3300" dirty="0">
                <a:solidFill>
                  <a:srgbClr val="FEFFFF"/>
                </a:solidFill>
              </a:rPr>
              <a:t> </a:t>
            </a:r>
            <a:r>
              <a:rPr lang="en-US" sz="3300" u="sng" dirty="0">
                <a:solidFill>
                  <a:srgbClr val="FEFFFF"/>
                </a:solidFill>
              </a:rPr>
              <a:t>House</a:t>
            </a:r>
          </a:p>
          <a:p>
            <a:pPr indent="-228600">
              <a:lnSpc>
                <a:spcPct val="90000"/>
              </a:lnSpc>
              <a:spcAft>
                <a:spcPts val="600"/>
              </a:spcAft>
              <a:buFont typeface="Arial" panose="020B0604020202020204" pitchFamily="34" charset="0"/>
              <a:buChar char="•"/>
            </a:pPr>
            <a:r>
              <a:rPr lang="en-US" sz="3300" dirty="0">
                <a:solidFill>
                  <a:srgbClr val="FEFFFF"/>
                </a:solidFill>
              </a:rPr>
              <a:t>H.R. 82 Social Security Fairness Act 2021 -</a:t>
            </a:r>
          </a:p>
          <a:p>
            <a:pPr>
              <a:lnSpc>
                <a:spcPct val="90000"/>
              </a:lnSpc>
              <a:spcAft>
                <a:spcPts val="600"/>
              </a:spcAft>
            </a:pPr>
            <a:r>
              <a:rPr lang="en-US" sz="3300" dirty="0">
                <a:solidFill>
                  <a:srgbClr val="FEFFFF"/>
                </a:solidFill>
              </a:rPr>
              <a:t>    Rep. Rodney Davis (R-IL) co-authored by  </a:t>
            </a:r>
          </a:p>
          <a:p>
            <a:pPr>
              <a:lnSpc>
                <a:spcPct val="90000"/>
              </a:lnSpc>
              <a:spcAft>
                <a:spcPts val="600"/>
              </a:spcAft>
            </a:pPr>
            <a:r>
              <a:rPr lang="en-US" sz="3300" dirty="0">
                <a:solidFill>
                  <a:srgbClr val="FEFFFF"/>
                </a:solidFill>
              </a:rPr>
              <a:t>    Abigail </a:t>
            </a:r>
            <a:r>
              <a:rPr lang="en-US" sz="3300" dirty="0" err="1">
                <a:solidFill>
                  <a:srgbClr val="FEFFFF"/>
                </a:solidFill>
              </a:rPr>
              <a:t>Spanberger</a:t>
            </a:r>
            <a:r>
              <a:rPr lang="en-US" sz="3300" dirty="0">
                <a:solidFill>
                  <a:srgbClr val="FEFFFF"/>
                </a:solidFill>
              </a:rPr>
              <a:t> (D-VA) - Repeal of WEP &amp;</a:t>
            </a:r>
          </a:p>
          <a:p>
            <a:pPr>
              <a:lnSpc>
                <a:spcPct val="90000"/>
              </a:lnSpc>
              <a:spcAft>
                <a:spcPts val="600"/>
              </a:spcAft>
            </a:pPr>
            <a:r>
              <a:rPr lang="en-US" sz="3300" dirty="0">
                <a:solidFill>
                  <a:srgbClr val="FEFFFF"/>
                </a:solidFill>
              </a:rPr>
              <a:t>    GPO.</a:t>
            </a:r>
          </a:p>
          <a:p>
            <a:pPr marL="342900" indent="-342900">
              <a:lnSpc>
                <a:spcPct val="90000"/>
              </a:lnSpc>
              <a:spcAft>
                <a:spcPts val="600"/>
              </a:spcAft>
              <a:buFont typeface="Arial" panose="020B0604020202020204" pitchFamily="34" charset="0"/>
              <a:buChar char="•"/>
            </a:pPr>
            <a:r>
              <a:rPr lang="en-US" sz="3300" dirty="0">
                <a:solidFill>
                  <a:srgbClr val="FEFFFF"/>
                </a:solidFill>
              </a:rPr>
              <a:t>H.R. 2337 Public Servants Fairness Act -</a:t>
            </a:r>
          </a:p>
          <a:p>
            <a:pPr>
              <a:lnSpc>
                <a:spcPct val="90000"/>
              </a:lnSpc>
              <a:spcAft>
                <a:spcPts val="600"/>
              </a:spcAft>
            </a:pPr>
            <a:r>
              <a:rPr lang="en-US" sz="3300" dirty="0">
                <a:solidFill>
                  <a:srgbClr val="FEFFFF"/>
                </a:solidFill>
              </a:rPr>
              <a:t>     Rep. Richard Neal Author (D-MA) – Modified</a:t>
            </a:r>
          </a:p>
          <a:p>
            <a:pPr>
              <a:lnSpc>
                <a:spcPct val="90000"/>
              </a:lnSpc>
              <a:spcAft>
                <a:spcPts val="600"/>
              </a:spcAft>
            </a:pPr>
            <a:r>
              <a:rPr lang="en-US" sz="3300" dirty="0">
                <a:solidFill>
                  <a:srgbClr val="FEFFFF"/>
                </a:solidFill>
              </a:rPr>
              <a:t>     Repeal of WEP</a:t>
            </a:r>
          </a:p>
          <a:p>
            <a:pPr>
              <a:lnSpc>
                <a:spcPct val="90000"/>
              </a:lnSpc>
              <a:spcAft>
                <a:spcPts val="600"/>
              </a:spcAft>
            </a:pPr>
            <a:r>
              <a:rPr lang="en-US" sz="3300" b="1" dirty="0"/>
              <a:t>     </a:t>
            </a:r>
            <a:endParaRPr lang="en-US" sz="3300" dirty="0">
              <a:solidFill>
                <a:srgbClr val="FEFFFF"/>
              </a:solidFill>
            </a:endParaRPr>
          </a:p>
          <a:p>
            <a:pPr>
              <a:lnSpc>
                <a:spcPct val="90000"/>
              </a:lnSpc>
              <a:spcAft>
                <a:spcPts val="600"/>
              </a:spcAft>
            </a:pPr>
            <a:r>
              <a:rPr lang="en-US" sz="3300" u="sng" dirty="0">
                <a:solidFill>
                  <a:srgbClr val="FEFFFF"/>
                </a:solidFill>
              </a:rPr>
              <a:t>Senate</a:t>
            </a:r>
          </a:p>
          <a:p>
            <a:pPr indent="-228600">
              <a:lnSpc>
                <a:spcPct val="90000"/>
              </a:lnSpc>
              <a:spcAft>
                <a:spcPts val="600"/>
              </a:spcAft>
              <a:buFont typeface="Arial" panose="020B0604020202020204" pitchFamily="34" charset="0"/>
              <a:buChar char="•"/>
            </a:pPr>
            <a:r>
              <a:rPr lang="en-US" sz="3300" dirty="0">
                <a:solidFill>
                  <a:srgbClr val="FEFFFF"/>
                </a:solidFill>
              </a:rPr>
              <a:t>S. 1302 Social Security Fairness Act 2021 -</a:t>
            </a:r>
          </a:p>
          <a:p>
            <a:pPr>
              <a:lnSpc>
                <a:spcPct val="90000"/>
              </a:lnSpc>
              <a:spcAft>
                <a:spcPts val="600"/>
              </a:spcAft>
            </a:pPr>
            <a:r>
              <a:rPr lang="en-US" sz="3300" dirty="0">
                <a:solidFill>
                  <a:srgbClr val="FEFFFF"/>
                </a:solidFill>
              </a:rPr>
              <a:t>    Sen. Sherrod Brown (D-OH) co-authored by </a:t>
            </a:r>
          </a:p>
          <a:p>
            <a:pPr>
              <a:lnSpc>
                <a:spcPct val="90000"/>
              </a:lnSpc>
              <a:spcAft>
                <a:spcPts val="600"/>
              </a:spcAft>
            </a:pPr>
            <a:r>
              <a:rPr lang="en-US" sz="3300" dirty="0">
                <a:solidFill>
                  <a:srgbClr val="FEFFFF"/>
                </a:solidFill>
              </a:rPr>
              <a:t>    Susan Collins (R-ME).</a:t>
            </a:r>
          </a:p>
          <a:p>
            <a:pPr indent="-228600">
              <a:lnSpc>
                <a:spcPct val="90000"/>
              </a:lnSpc>
              <a:spcAft>
                <a:spcPts val="600"/>
              </a:spcAft>
              <a:buFont typeface="Arial" panose="020B0604020202020204" pitchFamily="34" charset="0"/>
              <a:buChar char="•"/>
            </a:pPr>
            <a:endParaRPr lang="en-US" sz="2400" dirty="0">
              <a:solidFill>
                <a:srgbClr val="FEFFFF"/>
              </a:solidFill>
            </a:endParaRPr>
          </a:p>
          <a:p>
            <a:pPr indent="-228600">
              <a:lnSpc>
                <a:spcPct val="90000"/>
              </a:lnSpc>
              <a:spcAft>
                <a:spcPts val="600"/>
              </a:spcAft>
              <a:buFont typeface="Arial" panose="020B0604020202020204" pitchFamily="34" charset="0"/>
              <a:buChar char="•"/>
            </a:pPr>
            <a:endParaRPr lang="en-US" sz="2400" dirty="0">
              <a:solidFill>
                <a:srgbClr val="FEFFFF"/>
              </a:solidFill>
            </a:endParaRPr>
          </a:p>
        </p:txBody>
      </p:sp>
      <p:sp>
        <p:nvSpPr>
          <p:cNvPr id="5" name="Slide Number Placeholder 4">
            <a:extLst>
              <a:ext uri="{FF2B5EF4-FFF2-40B4-BE49-F238E27FC236}">
                <a16:creationId xmlns:a16="http://schemas.microsoft.com/office/drawing/2014/main" id="{CD3D9F0D-C4F1-E04F-B4B4-B2E8E01EAD67}"/>
              </a:ext>
            </a:extLst>
          </p:cNvPr>
          <p:cNvSpPr>
            <a:spLocks noGrp="1"/>
          </p:cNvSpPr>
          <p:nvPr>
            <p:ph type="sldNum" sz="quarter" idx="12"/>
          </p:nvPr>
        </p:nvSpPr>
        <p:spPr/>
        <p:txBody>
          <a:bodyPr/>
          <a:lstStyle/>
          <a:p>
            <a:fld id="{A5BDF1BD-D40C-364E-AED1-D1486899F606}" type="slidenum">
              <a:rPr lang="en-US" smtClean="0"/>
              <a:t>11</a:t>
            </a:fld>
            <a:endParaRPr lang="en-US"/>
          </a:p>
        </p:txBody>
      </p:sp>
    </p:spTree>
    <p:extLst>
      <p:ext uri="{BB962C8B-B14F-4D97-AF65-F5344CB8AC3E}">
        <p14:creationId xmlns:p14="http://schemas.microsoft.com/office/powerpoint/2010/main" val="1890848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1E266-C721-E64E-B5D6-F768910885F1}"/>
              </a:ext>
            </a:extLst>
          </p:cNvPr>
          <p:cNvSpPr txBox="1"/>
          <p:nvPr/>
        </p:nvSpPr>
        <p:spPr>
          <a:xfrm>
            <a:off x="457200" y="711856"/>
            <a:ext cx="4956314" cy="5570756"/>
          </a:xfrm>
          <a:prstGeom prst="rect">
            <a:avLst/>
          </a:prstGeom>
          <a:noFill/>
          <a:ln>
            <a:solidFill>
              <a:srgbClr val="0070C0"/>
            </a:solidFill>
          </a:ln>
        </p:spPr>
        <p:txBody>
          <a:bodyPr wrap="square" rtlCol="0">
            <a:spAutoFit/>
          </a:bodyPr>
          <a:lstStyle/>
          <a:p>
            <a:r>
              <a:rPr lang="en-US" b="1" dirty="0">
                <a:solidFill>
                  <a:srgbClr val="0070C0"/>
                </a:solidFill>
              </a:rPr>
              <a:t>H.R 82 </a:t>
            </a:r>
            <a:r>
              <a:rPr lang="en-US" b="1">
                <a:solidFill>
                  <a:srgbClr val="0070C0"/>
                </a:solidFill>
              </a:rPr>
              <a:t>142     </a:t>
            </a:r>
            <a:r>
              <a:rPr lang="en-US" sz="1400" b="1">
                <a:solidFill>
                  <a:srgbClr val="0070C0"/>
                </a:solidFill>
              </a:rPr>
              <a:t>211 cosponsors</a:t>
            </a:r>
            <a:r>
              <a:rPr lang="en-US" sz="1400" b="1" dirty="0">
                <a:solidFill>
                  <a:srgbClr val="0070C0"/>
                </a:solidFill>
              </a:rPr>
              <a:t>,  42 from CA</a:t>
            </a:r>
          </a:p>
          <a:p>
            <a:r>
              <a:rPr lang="en-US" b="1" dirty="0">
                <a:solidFill>
                  <a:srgbClr val="0070C0"/>
                </a:solidFill>
              </a:rPr>
              <a:t>Introduced in House (01/04/2021)</a:t>
            </a:r>
          </a:p>
          <a:p>
            <a:r>
              <a:rPr lang="en-US" b="1" dirty="0">
                <a:solidFill>
                  <a:srgbClr val="0070C0"/>
                </a:solidFill>
              </a:rPr>
              <a:t>Social Security Fairness Act of 2021</a:t>
            </a:r>
          </a:p>
          <a:p>
            <a:r>
              <a:rPr lang="en-US" sz="1400" b="1" dirty="0">
                <a:solidFill>
                  <a:srgbClr val="0070C0"/>
                </a:solidFill>
              </a:rPr>
              <a:t>(Rodney Davis Ill&amp; Abigail </a:t>
            </a:r>
            <a:r>
              <a:rPr lang="en-US" sz="1400" b="1" dirty="0" err="1">
                <a:solidFill>
                  <a:srgbClr val="0070C0"/>
                </a:solidFill>
              </a:rPr>
              <a:t>Spanberger</a:t>
            </a:r>
            <a:r>
              <a:rPr lang="en-US" sz="1400" b="1" dirty="0">
                <a:solidFill>
                  <a:srgbClr val="0070C0"/>
                </a:solidFill>
              </a:rPr>
              <a:t> -VA)</a:t>
            </a:r>
            <a:endParaRPr lang="en-US" sz="1400" dirty="0">
              <a:solidFill>
                <a:srgbClr val="0070C0"/>
              </a:solidFill>
            </a:endParaRPr>
          </a:p>
          <a:p>
            <a:r>
              <a:rPr lang="en-US" dirty="0">
                <a:solidFill>
                  <a:srgbClr val="0070C0"/>
                </a:solidFill>
              </a:rPr>
              <a:t>This bill repeals provisions that reduce Social Security benefits for individuals who receive other benefits, such as a pension from a state or local government.</a:t>
            </a:r>
          </a:p>
          <a:p>
            <a:r>
              <a:rPr lang="en-US" dirty="0">
                <a:solidFill>
                  <a:srgbClr val="0070C0"/>
                </a:solidFill>
              </a:rPr>
              <a:t>The bill eliminates the </a:t>
            </a:r>
            <a:r>
              <a:rPr lang="en-US" i="1" dirty="0">
                <a:solidFill>
                  <a:srgbClr val="0070C0"/>
                </a:solidFill>
              </a:rPr>
              <a:t>government pension offset</a:t>
            </a:r>
            <a:r>
              <a:rPr lang="en-US" dirty="0">
                <a:solidFill>
                  <a:srgbClr val="0070C0"/>
                </a:solidFill>
              </a:rPr>
              <a:t>, which in various instances reduces Social Security survivors' benefits for spouses, widows, and widowers who also receive government pensions of their own.</a:t>
            </a:r>
          </a:p>
          <a:p>
            <a:r>
              <a:rPr lang="en-US" dirty="0">
                <a:solidFill>
                  <a:srgbClr val="0070C0"/>
                </a:solidFill>
              </a:rPr>
              <a:t>The bill also eliminates the </a:t>
            </a:r>
            <a:r>
              <a:rPr lang="en-US" i="1" dirty="0">
                <a:solidFill>
                  <a:srgbClr val="0070C0"/>
                </a:solidFill>
              </a:rPr>
              <a:t>windfall elimination provision</a:t>
            </a:r>
            <a:r>
              <a:rPr lang="en-US" dirty="0">
                <a:solidFill>
                  <a:srgbClr val="0070C0"/>
                </a:solidFill>
              </a:rPr>
              <a:t>, which in some instances reduces Social Security benefits for individuals who also receive a pension or disability benefit from an employer that did not withhold Social Security taxes.</a:t>
            </a:r>
          </a:p>
          <a:p>
            <a:r>
              <a:rPr lang="en-US" dirty="0">
                <a:solidFill>
                  <a:srgbClr val="0070C0"/>
                </a:solidFill>
              </a:rPr>
              <a:t>These changes are effective for benefits payable after December 2021.</a:t>
            </a:r>
          </a:p>
        </p:txBody>
      </p:sp>
      <p:sp>
        <p:nvSpPr>
          <p:cNvPr id="3" name="TextBox 2">
            <a:extLst>
              <a:ext uri="{FF2B5EF4-FFF2-40B4-BE49-F238E27FC236}">
                <a16:creationId xmlns:a16="http://schemas.microsoft.com/office/drawing/2014/main" id="{BBEABF9F-6D4F-094D-A49D-6EAE754DC9E4}"/>
              </a:ext>
            </a:extLst>
          </p:cNvPr>
          <p:cNvSpPr txBox="1"/>
          <p:nvPr/>
        </p:nvSpPr>
        <p:spPr>
          <a:xfrm>
            <a:off x="6096000" y="711856"/>
            <a:ext cx="5257799" cy="4739759"/>
          </a:xfrm>
          <a:prstGeom prst="rect">
            <a:avLst/>
          </a:prstGeom>
          <a:noFill/>
          <a:ln>
            <a:solidFill>
              <a:srgbClr val="0070C0"/>
            </a:solidFill>
          </a:ln>
        </p:spPr>
        <p:txBody>
          <a:bodyPr wrap="square" rtlCol="0">
            <a:spAutoFit/>
          </a:bodyPr>
          <a:lstStyle/>
          <a:p>
            <a:r>
              <a:rPr lang="en-US" b="1" dirty="0">
                <a:solidFill>
                  <a:srgbClr val="0070C0"/>
                </a:solidFill>
              </a:rPr>
              <a:t>S 1302 </a:t>
            </a:r>
            <a:r>
              <a:rPr lang="en-US" sz="1200" b="1" dirty="0">
                <a:solidFill>
                  <a:srgbClr val="0070C0"/>
                </a:solidFill>
              </a:rPr>
              <a:t>33 cosponsors </a:t>
            </a:r>
            <a:r>
              <a:rPr lang="en-US" sz="1400" dirty="0">
                <a:solidFill>
                  <a:srgbClr val="0070C0"/>
                </a:solidFill>
              </a:rPr>
              <a:t>(CA-Feinstein &amp; Padilla)</a:t>
            </a:r>
          </a:p>
          <a:p>
            <a:r>
              <a:rPr lang="en-US" b="1" dirty="0">
                <a:solidFill>
                  <a:srgbClr val="0070C0"/>
                </a:solidFill>
              </a:rPr>
              <a:t>Introduced in Senate (4/22/2021)</a:t>
            </a:r>
          </a:p>
          <a:p>
            <a:r>
              <a:rPr lang="en-US" b="1" dirty="0">
                <a:solidFill>
                  <a:srgbClr val="0070C0"/>
                </a:solidFill>
              </a:rPr>
              <a:t>Social Security Fairness Act of 2021</a:t>
            </a:r>
          </a:p>
          <a:p>
            <a:r>
              <a:rPr lang="en-US" sz="1400" b="1" dirty="0">
                <a:solidFill>
                  <a:srgbClr val="0070C0"/>
                </a:solidFill>
              </a:rPr>
              <a:t>(Sherrod Brown -OH &amp; Susan Collins - ME)</a:t>
            </a:r>
          </a:p>
          <a:p>
            <a:r>
              <a:rPr lang="en-US" dirty="0">
                <a:solidFill>
                  <a:srgbClr val="0070C0"/>
                </a:solidFill>
              </a:rPr>
              <a:t> A bill to amend title II of the Social Security Act to repeal the Government pension offset and windfall elimination provisions.</a:t>
            </a:r>
          </a:p>
          <a:p>
            <a:r>
              <a:rPr lang="en-US" dirty="0">
                <a:solidFill>
                  <a:srgbClr val="0070C0"/>
                </a:solidFill>
              </a:rPr>
              <a:t>The bill also eliminates the </a:t>
            </a:r>
            <a:r>
              <a:rPr lang="en-US" i="1" dirty="0">
                <a:solidFill>
                  <a:srgbClr val="0070C0"/>
                </a:solidFill>
              </a:rPr>
              <a:t>windfall elimination provision</a:t>
            </a:r>
            <a:r>
              <a:rPr lang="en-US" dirty="0">
                <a:solidFill>
                  <a:srgbClr val="0070C0"/>
                </a:solidFill>
              </a:rPr>
              <a:t>, which in some instances reduces Social Security benefits for individuals who also receive a pension or disability benefit from an employer that did not withhold Social Security taxes.</a:t>
            </a:r>
          </a:p>
          <a:p>
            <a:r>
              <a:rPr lang="en-US" dirty="0">
                <a:solidFill>
                  <a:srgbClr val="0070C0"/>
                </a:solidFill>
              </a:rPr>
              <a:t>These changes are effective for benefits payable after December 2021.</a:t>
            </a:r>
          </a:p>
          <a:p>
            <a:endParaRPr lang="en-US" dirty="0"/>
          </a:p>
          <a:p>
            <a:endParaRPr lang="en-US" b="1" dirty="0"/>
          </a:p>
          <a:p>
            <a:endParaRPr lang="en-US" b="1" dirty="0"/>
          </a:p>
        </p:txBody>
      </p:sp>
      <p:sp>
        <p:nvSpPr>
          <p:cNvPr id="5" name="Slide Number Placeholder 4">
            <a:extLst>
              <a:ext uri="{FF2B5EF4-FFF2-40B4-BE49-F238E27FC236}">
                <a16:creationId xmlns:a16="http://schemas.microsoft.com/office/drawing/2014/main" id="{7E067C5E-774D-DD45-8531-534F04602081}"/>
              </a:ext>
            </a:extLst>
          </p:cNvPr>
          <p:cNvSpPr>
            <a:spLocks noGrp="1"/>
          </p:cNvSpPr>
          <p:nvPr>
            <p:ph type="sldNum" sz="quarter" idx="12"/>
          </p:nvPr>
        </p:nvSpPr>
        <p:spPr/>
        <p:txBody>
          <a:bodyPr/>
          <a:lstStyle/>
          <a:p>
            <a:fld id="{A5BDF1BD-D40C-364E-AED1-D1486899F606}" type="slidenum">
              <a:rPr lang="en-US" smtClean="0"/>
              <a:t>12</a:t>
            </a:fld>
            <a:endParaRPr lang="en-US"/>
          </a:p>
        </p:txBody>
      </p:sp>
      <p:sp>
        <p:nvSpPr>
          <p:cNvPr id="4" name="TextBox 3">
            <a:extLst>
              <a:ext uri="{FF2B5EF4-FFF2-40B4-BE49-F238E27FC236}">
                <a16:creationId xmlns:a16="http://schemas.microsoft.com/office/drawing/2014/main" id="{983D55D5-904B-CB44-AA45-B4E95594E721}"/>
              </a:ext>
            </a:extLst>
          </p:cNvPr>
          <p:cNvSpPr txBox="1"/>
          <p:nvPr/>
        </p:nvSpPr>
        <p:spPr>
          <a:xfrm>
            <a:off x="2408579" y="204974"/>
            <a:ext cx="5781264" cy="369332"/>
          </a:xfrm>
          <a:prstGeom prst="rect">
            <a:avLst/>
          </a:prstGeom>
          <a:noFill/>
        </p:spPr>
        <p:txBody>
          <a:bodyPr wrap="square" rtlCol="0">
            <a:spAutoFit/>
          </a:bodyPr>
          <a:lstStyle/>
          <a:p>
            <a:r>
              <a:rPr lang="en-US" dirty="0"/>
              <a:t>		</a:t>
            </a:r>
            <a:r>
              <a:rPr lang="en-US" dirty="0">
                <a:solidFill>
                  <a:srgbClr val="0070C0"/>
                </a:solidFill>
              </a:rPr>
              <a:t>Current Repeal Bills </a:t>
            </a:r>
          </a:p>
        </p:txBody>
      </p:sp>
    </p:spTree>
    <p:extLst>
      <p:ext uri="{BB962C8B-B14F-4D97-AF65-F5344CB8AC3E}">
        <p14:creationId xmlns:p14="http://schemas.microsoft.com/office/powerpoint/2010/main" val="79034926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D6F1A4-A1C1-8E43-9267-A0EEDD4A9266}"/>
              </a:ext>
            </a:extLst>
          </p:cNvPr>
          <p:cNvSpPr txBox="1"/>
          <p:nvPr/>
        </p:nvSpPr>
        <p:spPr>
          <a:xfrm>
            <a:off x="648931" y="807594"/>
            <a:ext cx="3505494" cy="5489378"/>
          </a:xfrm>
          <a:prstGeom prst="rect">
            <a:avLst/>
          </a:prstGeom>
        </p:spPr>
        <p:txBody>
          <a:bodyPr vert="horz" lIns="91440" tIns="45720" rIns="91440" bIns="45720" rtlCol="0">
            <a:normAutofit fontScale="47500" lnSpcReduction="20000"/>
          </a:bodyPr>
          <a:lstStyle/>
          <a:p>
            <a:pPr>
              <a:spcAft>
                <a:spcPts val="600"/>
              </a:spcAft>
            </a:pPr>
            <a:r>
              <a:rPr lang="en-US" sz="2900" b="1" dirty="0">
                <a:solidFill>
                  <a:srgbClr val="0070C0"/>
                </a:solidFill>
              </a:rPr>
              <a:t>H.R.  2337	176 cosponsors.   33 CA cosponsors </a:t>
            </a:r>
          </a:p>
          <a:p>
            <a:pPr>
              <a:spcAft>
                <a:spcPts val="600"/>
              </a:spcAft>
            </a:pPr>
            <a:r>
              <a:rPr lang="en-US" sz="2900" b="1" dirty="0">
                <a:solidFill>
                  <a:srgbClr val="0070C0"/>
                </a:solidFill>
              </a:rPr>
              <a:t> Introduced in House 4/01/2021 </a:t>
            </a:r>
          </a:p>
          <a:p>
            <a:pPr>
              <a:spcAft>
                <a:spcPts val="600"/>
              </a:spcAft>
            </a:pPr>
            <a:r>
              <a:rPr lang="en-US" sz="2900" b="1" dirty="0">
                <a:solidFill>
                  <a:srgbClr val="0070C0"/>
                </a:solidFill>
              </a:rPr>
              <a:t>Public Servants Protection and Fairness Act </a:t>
            </a:r>
          </a:p>
          <a:p>
            <a:pPr>
              <a:spcAft>
                <a:spcPts val="600"/>
              </a:spcAft>
            </a:pPr>
            <a:r>
              <a:rPr lang="en-US" sz="2900" b="1" dirty="0">
                <a:solidFill>
                  <a:srgbClr val="0070C0"/>
                </a:solidFill>
              </a:rPr>
              <a:t>(Richard Neal – MA)</a:t>
            </a:r>
          </a:p>
          <a:p>
            <a:pPr indent="-228600">
              <a:lnSpc>
                <a:spcPct val="90000"/>
              </a:lnSpc>
              <a:spcAft>
                <a:spcPts val="600"/>
              </a:spcAft>
              <a:buFont typeface="Arial" panose="020B0604020202020204" pitchFamily="34" charset="0"/>
              <a:buChar char="•"/>
            </a:pPr>
            <a:r>
              <a:rPr lang="en-US" sz="2900" dirty="0">
                <a:solidFill>
                  <a:srgbClr val="0070C0"/>
                </a:solidFill>
              </a:rPr>
              <a:t>To amend title II of the Social Security Act to provide an equitable Social Security formula for individuals with noncovered employment and to provide relief for individuals currently affected by the Windfall Elimination Provision. </a:t>
            </a:r>
          </a:p>
          <a:p>
            <a:pPr indent="-228600">
              <a:lnSpc>
                <a:spcPct val="90000"/>
              </a:lnSpc>
              <a:spcAft>
                <a:spcPts val="600"/>
              </a:spcAft>
              <a:buFont typeface="Arial" panose="020B0604020202020204" pitchFamily="34" charset="0"/>
              <a:buChar char="•"/>
            </a:pPr>
            <a:r>
              <a:rPr lang="en-US" sz="2900" dirty="0">
                <a:solidFill>
                  <a:srgbClr val="0070C0"/>
                </a:solidFill>
              </a:rPr>
              <a:t>Those who have fewer than 30 years of “substantial” earnings under Social Security — this year, $26,550.</a:t>
            </a:r>
          </a:p>
          <a:p>
            <a:pPr indent="-228600">
              <a:lnSpc>
                <a:spcPct val="90000"/>
              </a:lnSpc>
              <a:spcAft>
                <a:spcPts val="600"/>
              </a:spcAft>
              <a:buFont typeface="Arial" panose="020B0604020202020204" pitchFamily="34" charset="0"/>
              <a:buChar char="•"/>
            </a:pPr>
            <a:r>
              <a:rPr lang="en-US" sz="2900" dirty="0">
                <a:solidFill>
                  <a:srgbClr val="0070C0"/>
                </a:solidFill>
              </a:rPr>
              <a:t>The maximum reduction of the Social Security benefit works out to be about $500 a month this year; there is a lesser reduction for those with between 20 and 30 years of such earnings.</a:t>
            </a:r>
          </a:p>
          <a:p>
            <a:pPr indent="-228600">
              <a:lnSpc>
                <a:spcPct val="90000"/>
              </a:lnSpc>
              <a:spcAft>
                <a:spcPts val="600"/>
              </a:spcAft>
              <a:buFont typeface="Arial" panose="020B0604020202020204" pitchFamily="34" charset="0"/>
              <a:buChar char="•"/>
            </a:pPr>
            <a:r>
              <a:rPr lang="en-US" sz="2900" dirty="0">
                <a:solidFill>
                  <a:srgbClr val="0070C0"/>
                </a:solidFill>
              </a:rPr>
              <a:t>Under the bill, those already retired would receive an </a:t>
            </a:r>
            <a:r>
              <a:rPr lang="en-US" sz="2900" dirty="0">
                <a:solidFill>
                  <a:srgbClr val="0070C0"/>
                </a:solidFill>
                <a:highlight>
                  <a:srgbClr val="FFFF00"/>
                </a:highlight>
              </a:rPr>
              <a:t>increase in benefits of the greater of $150</a:t>
            </a:r>
            <a:r>
              <a:rPr lang="en-US" sz="2900" dirty="0">
                <a:solidFill>
                  <a:srgbClr val="0070C0"/>
                </a:solidFill>
              </a:rPr>
              <a:t> or the reduction they are subject to each month, starting nine months after enactment. Those retiring in 2023 or later would receive the greater of their current benefit or the benefit calculated under a new formula that sponsors say would be worth </a:t>
            </a:r>
            <a:r>
              <a:rPr lang="en-US" sz="2900" dirty="0">
                <a:solidFill>
                  <a:srgbClr val="0070C0"/>
                </a:solidFill>
                <a:highlight>
                  <a:srgbClr val="FFFF00"/>
                </a:highlight>
              </a:rPr>
              <a:t>about $75 more a month to most.</a:t>
            </a:r>
          </a:p>
          <a:p>
            <a:pPr indent="-228600">
              <a:lnSpc>
                <a:spcPct val="90000"/>
              </a:lnSpc>
              <a:buFont typeface="Arial" panose="020B0604020202020204" pitchFamily="34" charset="0"/>
              <a:buChar char="•"/>
            </a:pPr>
            <a:endParaRPr lang="en-US" sz="1000" dirty="0"/>
          </a:p>
        </p:txBody>
      </p:sp>
      <p:sp>
        <p:nvSpPr>
          <p:cNvPr id="33" name="Rectangle 2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0E2D3B2B-4CC7-8B4E-B487-96A7A568353D}"/>
              </a:ext>
            </a:extLst>
          </p:cNvPr>
          <p:cNvPicPr>
            <a:picLocks noChangeAspect="1"/>
          </p:cNvPicPr>
          <p:nvPr/>
        </p:nvPicPr>
        <p:blipFill>
          <a:blip r:embed="rId2"/>
          <a:stretch>
            <a:fillRect/>
          </a:stretch>
        </p:blipFill>
        <p:spPr>
          <a:xfrm>
            <a:off x="5471949" y="807593"/>
            <a:ext cx="5887156" cy="5239568"/>
          </a:xfrm>
          <a:prstGeom prst="rect">
            <a:avLst/>
          </a:prstGeom>
          <a:effectLst/>
        </p:spPr>
      </p:pic>
      <p:sp>
        <p:nvSpPr>
          <p:cNvPr id="3" name="Slide Number Placeholder 2">
            <a:extLst>
              <a:ext uri="{FF2B5EF4-FFF2-40B4-BE49-F238E27FC236}">
                <a16:creationId xmlns:a16="http://schemas.microsoft.com/office/drawing/2014/main" id="{2FF95543-F198-7443-B634-0E64FEFA40A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5BDF1BD-D40C-364E-AED1-D1486899F606}" type="slidenum">
              <a:rPr lang="en-US" smtClean="0">
                <a:solidFill>
                  <a:srgbClr val="303030"/>
                </a:solidFill>
              </a:rPr>
              <a:pPr>
                <a:spcAft>
                  <a:spcPts val="600"/>
                </a:spcAft>
              </a:pPr>
              <a:t>13</a:t>
            </a:fld>
            <a:endParaRPr lang="en-US">
              <a:solidFill>
                <a:srgbClr val="303030"/>
              </a:solidFill>
            </a:endParaRPr>
          </a:p>
        </p:txBody>
      </p:sp>
    </p:spTree>
    <p:extLst>
      <p:ext uri="{BB962C8B-B14F-4D97-AF65-F5344CB8AC3E}">
        <p14:creationId xmlns:p14="http://schemas.microsoft.com/office/powerpoint/2010/main" val="33126970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13919"/>
                <a:lumOff val="86081"/>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D8EFCE-CE16-514B-BD5D-3C64611E9DAA}"/>
              </a:ext>
            </a:extLst>
          </p:cNvPr>
          <p:cNvSpPr>
            <a:spLocks noGrp="1"/>
          </p:cNvSpPr>
          <p:nvPr>
            <p:ph type="sldNum" sz="quarter" idx="12"/>
          </p:nvPr>
        </p:nvSpPr>
        <p:spPr/>
        <p:txBody>
          <a:bodyPr/>
          <a:lstStyle/>
          <a:p>
            <a:fld id="{A5BDF1BD-D40C-364E-AED1-D1486899F606}" type="slidenum">
              <a:rPr lang="en-US" smtClean="0"/>
              <a:t>14</a:t>
            </a:fld>
            <a:endParaRPr lang="en-US"/>
          </a:p>
        </p:txBody>
      </p:sp>
      <p:pic>
        <p:nvPicPr>
          <p:cNvPr id="4" name="Picture 3" descr="GPO-Handout.pdf">
            <a:extLst>
              <a:ext uri="{FF2B5EF4-FFF2-40B4-BE49-F238E27FC236}">
                <a16:creationId xmlns:a16="http://schemas.microsoft.com/office/drawing/2014/main" id="{85AB3B72-FBEE-7343-9E6B-8D387AC5C70D}"/>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91737" y="0"/>
            <a:ext cx="5299075" cy="6858001"/>
          </a:xfrm>
          <a:prstGeom prst="rect">
            <a:avLst/>
          </a:prstGeom>
        </p:spPr>
      </p:pic>
      <p:pic>
        <p:nvPicPr>
          <p:cNvPr id="6" name="Picture 5" descr="WEP-Handout.pdf">
            <a:extLst>
              <a:ext uri="{FF2B5EF4-FFF2-40B4-BE49-F238E27FC236}">
                <a16:creationId xmlns:a16="http://schemas.microsoft.com/office/drawing/2014/main" id="{A6FD3E4E-7126-7D40-B466-9BA02260DD3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096000" y="0"/>
            <a:ext cx="5299075" cy="6858000"/>
          </a:xfrm>
          <a:prstGeom prst="rect">
            <a:avLst/>
          </a:prstGeom>
        </p:spPr>
      </p:pic>
    </p:spTree>
    <p:extLst>
      <p:ext uri="{BB962C8B-B14F-4D97-AF65-F5344CB8AC3E}">
        <p14:creationId xmlns:p14="http://schemas.microsoft.com/office/powerpoint/2010/main" val="2660114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6229"/>
              </a:schemeClr>
            </a:gs>
            <a:gs pos="100000">
              <a:schemeClr val="accent1">
                <a:lumMod val="13919"/>
                <a:lumOff val="86081"/>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DA4B1F-BF23-CC4B-A3C3-229961735D24}"/>
              </a:ext>
            </a:extLst>
          </p:cNvPr>
          <p:cNvSpPr>
            <a:spLocks noGrp="1"/>
          </p:cNvSpPr>
          <p:nvPr>
            <p:ph type="sldNum" sz="quarter" idx="12"/>
          </p:nvPr>
        </p:nvSpPr>
        <p:spPr/>
        <p:txBody>
          <a:bodyPr/>
          <a:lstStyle/>
          <a:p>
            <a:fld id="{A5BDF1BD-D40C-364E-AED1-D1486899F606}" type="slidenum">
              <a:rPr lang="en-US" smtClean="0"/>
              <a:t>15</a:t>
            </a:fld>
            <a:endParaRPr lang="en-US"/>
          </a:p>
        </p:txBody>
      </p:sp>
      <p:pic>
        <p:nvPicPr>
          <p:cNvPr id="4" name="Picture 3" descr="WEP-GPO-Handout.pdf">
            <a:extLst>
              <a:ext uri="{FF2B5EF4-FFF2-40B4-BE49-F238E27FC236}">
                <a16:creationId xmlns:a16="http://schemas.microsoft.com/office/drawing/2014/main" id="{17C9E8D9-0E35-D54A-B165-0C2EEB5BEDE9}"/>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078224" y="0"/>
            <a:ext cx="5299075" cy="6858000"/>
          </a:xfrm>
          <a:prstGeom prst="rect">
            <a:avLst/>
          </a:prstGeom>
        </p:spPr>
      </p:pic>
    </p:spTree>
    <p:extLst>
      <p:ext uri="{BB962C8B-B14F-4D97-AF65-F5344CB8AC3E}">
        <p14:creationId xmlns:p14="http://schemas.microsoft.com/office/powerpoint/2010/main" val="1176760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large white building&#10;&#10;Description automatically generated">
            <a:extLst>
              <a:ext uri="{FF2B5EF4-FFF2-40B4-BE49-F238E27FC236}">
                <a16:creationId xmlns:a16="http://schemas.microsoft.com/office/drawing/2014/main" id="{160B4384-BDD7-D847-A398-56E916E50599}"/>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t="2101" r="-1" b="7036"/>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53" name="Rectangle 52">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5" name="Rectangle 54">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E3277C62-435D-254F-BFC7-A6B76322D07E}"/>
              </a:ext>
            </a:extLst>
          </p:cNvPr>
          <p:cNvSpPr txBox="1"/>
          <p:nvPr/>
        </p:nvSpPr>
        <p:spPr>
          <a:xfrm>
            <a:off x="7255563" y="2557587"/>
            <a:ext cx="4314645" cy="3717317"/>
          </a:xfrm>
          <a:prstGeom prst="rect">
            <a:avLst/>
          </a:prstGeom>
        </p:spPr>
        <p:txBody>
          <a:bodyPr vert="horz" lIns="91440" tIns="45720" rIns="91440" bIns="45720" rtlCol="0" anchor="t">
            <a:normAutofit/>
          </a:bodyPr>
          <a:lstStyle/>
          <a:p>
            <a:pPr>
              <a:lnSpc>
                <a:spcPct val="90000"/>
              </a:lnSpc>
              <a:spcAft>
                <a:spcPts val="600"/>
              </a:spcAft>
            </a:pPr>
            <a:r>
              <a:rPr lang="en-US" sz="2800" dirty="0" err="1"/>
              <a:t>CalRTA</a:t>
            </a:r>
            <a:r>
              <a:rPr lang="en-US" sz="2800" dirty="0"/>
              <a:t> was one of the first organizations to begin pushing for repeal of these unfair penalties and continues to be at the forefront of the fight to repeal these penalties.</a:t>
            </a:r>
          </a:p>
          <a:p>
            <a:pPr indent="-228600">
              <a:lnSpc>
                <a:spcPct val="90000"/>
              </a:lnSpc>
              <a:spcAft>
                <a:spcPts val="600"/>
              </a:spcAft>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0D348DE-7A00-B542-BAA7-537ADD8283EA}"/>
              </a:ext>
            </a:extLst>
          </p:cNvPr>
          <p:cNvSpPr>
            <a:spLocks noGrp="1"/>
          </p:cNvSpPr>
          <p:nvPr>
            <p:ph type="sldNum" sz="quarter" idx="12"/>
          </p:nvPr>
        </p:nvSpPr>
        <p:spPr>
          <a:xfrm>
            <a:off x="10512543" y="6356350"/>
            <a:ext cx="1039115" cy="365125"/>
          </a:xfrm>
        </p:spPr>
        <p:txBody>
          <a:bodyPr vert="horz" lIns="91440" tIns="45720" rIns="91440" bIns="45720" rtlCol="0" anchor="ctr">
            <a:normAutofit/>
          </a:bodyPr>
          <a:lstStyle/>
          <a:p>
            <a:pPr>
              <a:spcAft>
                <a:spcPts val="600"/>
              </a:spcAft>
              <a:defRPr/>
            </a:pPr>
            <a:fld id="{A5BDF1BD-D40C-364E-AED1-D1486899F606}" type="slidenum">
              <a:rPr lang="en-US">
                <a:solidFill>
                  <a:schemeClr val="tx1">
                    <a:lumMod val="50000"/>
                    <a:lumOff val="50000"/>
                  </a:schemeClr>
                </a:solidFill>
                <a:latin typeface="Calibri" panose="020F0502020204030204"/>
              </a:rPr>
              <a:pPr>
                <a:spcAft>
                  <a:spcPts val="600"/>
                </a:spcAft>
                <a:defRPr/>
              </a:pPr>
              <a:t>16</a:t>
            </a:fld>
            <a:endParaRPr lang="en-US">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351729147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4DD144-5DC2-3442-A438-0F5B1B979481}"/>
              </a:ext>
            </a:extLst>
          </p:cNvPr>
          <p:cNvSpPr>
            <a:spLocks noGrp="1"/>
          </p:cNvSpPr>
          <p:nvPr>
            <p:ph type="sldNum" sz="quarter" idx="12"/>
          </p:nvPr>
        </p:nvSpPr>
        <p:spPr/>
        <p:txBody>
          <a:bodyPr/>
          <a:lstStyle/>
          <a:p>
            <a:fld id="{A5BDF1BD-D40C-364E-AED1-D1486899F606}" type="slidenum">
              <a:rPr lang="en-US" smtClean="0"/>
              <a:t>17</a:t>
            </a:fld>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175F65DF-346D-954C-AFE8-14BF0513B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487" y="326899"/>
            <a:ext cx="7090965" cy="5822614"/>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B2840F5A-7BF9-FE4C-AD74-55D5C3077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342" y="0"/>
            <a:ext cx="2023215" cy="6858000"/>
          </a:xfrm>
          <a:prstGeom prst="rect">
            <a:avLst/>
          </a:prstGeom>
        </p:spPr>
      </p:pic>
    </p:spTree>
    <p:extLst>
      <p:ext uri="{BB962C8B-B14F-4D97-AF65-F5344CB8AC3E}">
        <p14:creationId xmlns:p14="http://schemas.microsoft.com/office/powerpoint/2010/main" val="222556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8B869238-0443-F846-9D69-D703B9DD4183}"/>
              </a:ext>
            </a:extLst>
          </p:cNvPr>
          <p:cNvSpPr txBox="1"/>
          <p:nvPr/>
        </p:nvSpPr>
        <p:spPr>
          <a:xfrm>
            <a:off x="800164" y="675196"/>
            <a:ext cx="3809875" cy="5220831"/>
          </a:xfrm>
          <a:prstGeom prst="rect">
            <a:avLst/>
          </a:prstGeom>
        </p:spPr>
        <p:txBody>
          <a:bodyPr vert="horz" lIns="91440" tIns="45720" rIns="91440" bIns="45720" rtlCol="0" anchor="t">
            <a:noAutofit/>
          </a:bodyPr>
          <a:lstStyle/>
          <a:p>
            <a:pPr marL="342900" indent="-228600">
              <a:buFont typeface="Arial" panose="020B0604020202020204" pitchFamily="34" charset="0"/>
              <a:buChar char="•"/>
            </a:pPr>
            <a:r>
              <a:rPr lang="en-US" sz="1500" dirty="0">
                <a:solidFill>
                  <a:srgbClr val="FEFFFF"/>
                </a:solidFill>
              </a:rPr>
              <a:t>Contact your Rep. on a regular basis to co-sponsor H.R. 82 or ask others to cosponsor.</a:t>
            </a:r>
          </a:p>
          <a:p>
            <a:pPr marL="342900" indent="-228600">
              <a:buFont typeface="Arial" panose="020B0604020202020204" pitchFamily="34" charset="0"/>
              <a:buChar char="•"/>
            </a:pPr>
            <a:r>
              <a:rPr lang="en-US" sz="1500" dirty="0">
                <a:solidFill>
                  <a:srgbClr val="FEFFFF"/>
                </a:solidFill>
              </a:rPr>
              <a:t>Contact your Rep. on a regular basis to request GPO be added to H.R. 2337. </a:t>
            </a:r>
          </a:p>
          <a:p>
            <a:pPr marL="342900" indent="-228600">
              <a:buFont typeface="Arial" panose="020B0604020202020204" pitchFamily="34" charset="0"/>
              <a:buChar char="•"/>
            </a:pPr>
            <a:r>
              <a:rPr lang="en-US" sz="1500" dirty="0">
                <a:solidFill>
                  <a:srgbClr val="FEFFFF"/>
                </a:solidFill>
              </a:rPr>
              <a:t>Schedule Zoom meetings with your elected officials.</a:t>
            </a:r>
          </a:p>
          <a:p>
            <a:pPr marL="342900" indent="-228600">
              <a:buFont typeface="Arial" panose="020B0604020202020204" pitchFamily="34" charset="0"/>
              <a:buChar char="•"/>
            </a:pPr>
            <a:r>
              <a:rPr lang="en-US" sz="1500" dirty="0">
                <a:solidFill>
                  <a:srgbClr val="FEFFFF"/>
                </a:solidFill>
              </a:rPr>
              <a:t>Act on CalRTA Legislative Alerts. </a:t>
            </a:r>
          </a:p>
          <a:p>
            <a:pPr marL="342900" indent="-228600">
              <a:buFont typeface="Arial" panose="020B0604020202020204" pitchFamily="34" charset="0"/>
              <a:buChar char="•"/>
            </a:pPr>
            <a:r>
              <a:rPr lang="en-US" sz="1500" dirty="0">
                <a:solidFill>
                  <a:srgbClr val="FEFFFF"/>
                </a:solidFill>
              </a:rPr>
              <a:t>Contact members of the Bi-Partisan Women’s Caucus to co-sponsor H.R. 82.</a:t>
            </a:r>
          </a:p>
          <a:p>
            <a:pPr marL="342900" indent="-228600">
              <a:buFont typeface="Arial" panose="020B0604020202020204" pitchFamily="34" charset="0"/>
              <a:buChar char="•"/>
            </a:pPr>
            <a:r>
              <a:rPr lang="en-US" sz="1500" dirty="0">
                <a:solidFill>
                  <a:srgbClr val="FEFFFF"/>
                </a:solidFill>
              </a:rPr>
              <a:t>Sign up for your Rep.’s emails &amp; newsletters.</a:t>
            </a:r>
          </a:p>
          <a:p>
            <a:pPr marL="342900" indent="-228600">
              <a:buFont typeface="Arial" panose="020B0604020202020204" pitchFamily="34" charset="0"/>
              <a:buChar char="•"/>
            </a:pPr>
            <a:r>
              <a:rPr lang="en-US" sz="1500" dirty="0">
                <a:solidFill>
                  <a:srgbClr val="FEFFFF"/>
                </a:solidFill>
              </a:rPr>
              <a:t>Attend Virtual and in-person town Hall meetings.</a:t>
            </a:r>
          </a:p>
          <a:p>
            <a:pPr marL="342900" indent="-228600">
              <a:buFont typeface="Arial" panose="020B0604020202020204" pitchFamily="34" charset="0"/>
              <a:buChar char="•"/>
            </a:pPr>
            <a:r>
              <a:rPr lang="en-US" sz="1500" dirty="0">
                <a:solidFill>
                  <a:srgbClr val="FEFFFF"/>
                </a:solidFill>
              </a:rPr>
              <a:t>Educate your members and future members on how these penalties will affect them.</a:t>
            </a:r>
          </a:p>
          <a:p>
            <a:pPr marL="342900" indent="-228600">
              <a:buFont typeface="Arial" panose="020B0604020202020204" pitchFamily="34" charset="0"/>
              <a:buChar char="•"/>
            </a:pPr>
            <a:r>
              <a:rPr lang="en-US" sz="1500" dirty="0">
                <a:solidFill>
                  <a:srgbClr val="FEFFFF"/>
                </a:solidFill>
              </a:rPr>
              <a:t>Contact President Biden &amp; Vice President Harris and ask for repeal to be included in Social Security expansion package.</a:t>
            </a:r>
          </a:p>
        </p:txBody>
      </p:sp>
      <p:sp>
        <p:nvSpPr>
          <p:cNvPr id="4" name="Slide Number Placeholder 3">
            <a:extLst>
              <a:ext uri="{FF2B5EF4-FFF2-40B4-BE49-F238E27FC236}">
                <a16:creationId xmlns:a16="http://schemas.microsoft.com/office/drawing/2014/main" id="{6AED2FC1-61C9-944D-A21C-7AD3AFD5BA0E}"/>
              </a:ext>
            </a:extLst>
          </p:cNvPr>
          <p:cNvSpPr>
            <a:spLocks noGrp="1"/>
          </p:cNvSpPr>
          <p:nvPr>
            <p:ph type="sldNum" sz="quarter" idx="12"/>
          </p:nvPr>
        </p:nvSpPr>
        <p:spPr/>
        <p:txBody>
          <a:bodyPr/>
          <a:lstStyle/>
          <a:p>
            <a:fld id="{A5BDF1BD-D40C-364E-AED1-D1486899F606}" type="slidenum">
              <a:rPr lang="en-US" smtClean="0"/>
              <a:t>18</a:t>
            </a:fld>
            <a:endParaRPr lang="en-US"/>
          </a:p>
        </p:txBody>
      </p:sp>
      <p:sp>
        <p:nvSpPr>
          <p:cNvPr id="3" name="TextBox 2">
            <a:extLst>
              <a:ext uri="{FF2B5EF4-FFF2-40B4-BE49-F238E27FC236}">
                <a16:creationId xmlns:a16="http://schemas.microsoft.com/office/drawing/2014/main" id="{2D384520-5E00-5649-ADA2-6C2757A1861F}"/>
              </a:ext>
            </a:extLst>
          </p:cNvPr>
          <p:cNvSpPr txBox="1"/>
          <p:nvPr/>
        </p:nvSpPr>
        <p:spPr>
          <a:xfrm>
            <a:off x="5746626" y="643467"/>
            <a:ext cx="5347253" cy="369332"/>
          </a:xfrm>
          <a:prstGeom prst="rect">
            <a:avLst/>
          </a:prstGeom>
          <a:noFill/>
        </p:spPr>
        <p:txBody>
          <a:bodyPr wrap="square" rtlCol="0">
            <a:spAutoFit/>
          </a:bodyPr>
          <a:lstStyle/>
          <a:p>
            <a:endParaRPr lang="en-US" dirty="0"/>
          </a:p>
        </p:txBody>
      </p:sp>
      <p:pic>
        <p:nvPicPr>
          <p:cNvPr id="10" name="Picture 9" descr="Graphical user interface, website&#10;&#10;Description automatically generated">
            <a:extLst>
              <a:ext uri="{FF2B5EF4-FFF2-40B4-BE49-F238E27FC236}">
                <a16:creationId xmlns:a16="http://schemas.microsoft.com/office/drawing/2014/main" id="{E79142E3-EC53-A048-89FE-106806A4929B}"/>
              </a:ext>
            </a:extLst>
          </p:cNvPr>
          <p:cNvPicPr>
            <a:picLocks noChangeAspect="1"/>
          </p:cNvPicPr>
          <p:nvPr/>
        </p:nvPicPr>
        <p:blipFill>
          <a:blip r:embed="rId2"/>
          <a:stretch>
            <a:fillRect/>
          </a:stretch>
        </p:blipFill>
        <p:spPr>
          <a:xfrm>
            <a:off x="6341224" y="161396"/>
            <a:ext cx="5012576" cy="6696604"/>
          </a:xfrm>
          <a:prstGeom prst="rect">
            <a:avLst/>
          </a:prstGeom>
        </p:spPr>
      </p:pic>
    </p:spTree>
    <p:extLst>
      <p:ext uri="{BB962C8B-B14F-4D97-AF65-F5344CB8AC3E}">
        <p14:creationId xmlns:p14="http://schemas.microsoft.com/office/powerpoint/2010/main" val="392734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09151B12-5092-3445-991D-92751E8F3292}"/>
              </a:ext>
            </a:extLst>
          </p:cNvPr>
          <p:cNvPicPr>
            <a:picLocks noChangeAspect="1"/>
          </p:cNvPicPr>
          <p:nvPr/>
        </p:nvPicPr>
        <p:blipFill rotWithShape="1">
          <a:blip r:embed="rId2"/>
          <a:srcRect t="24924" b="36840"/>
          <a:stretch/>
        </p:blipFill>
        <p:spPr>
          <a:xfrm>
            <a:off x="218231" y="573341"/>
            <a:ext cx="10899648" cy="5492813"/>
          </a:xfrm>
          <a:prstGeom prst="rect">
            <a:avLst/>
          </a:prstGeom>
          <a:ln w="82550" cmpd="sng">
            <a:noFill/>
            <a:miter lim="800000"/>
          </a:ln>
        </p:spPr>
      </p:pic>
      <p:sp>
        <p:nvSpPr>
          <p:cNvPr id="3" name="Slide Number Placeholder 2">
            <a:extLst>
              <a:ext uri="{FF2B5EF4-FFF2-40B4-BE49-F238E27FC236}">
                <a16:creationId xmlns:a16="http://schemas.microsoft.com/office/drawing/2014/main" id="{C9BA496D-5E49-A243-BD29-24C13286D3AB}"/>
              </a:ext>
            </a:extLst>
          </p:cNvPr>
          <p:cNvSpPr>
            <a:spLocks noGrp="1"/>
          </p:cNvSpPr>
          <p:nvPr>
            <p:ph type="sldNum" sz="quarter" idx="12"/>
          </p:nvPr>
        </p:nvSpPr>
        <p:spPr>
          <a:xfrm>
            <a:off x="10707624" y="6382512"/>
            <a:ext cx="685800" cy="320040"/>
          </a:xfrm>
        </p:spPr>
        <p:txBody>
          <a:bodyPr>
            <a:normAutofit/>
          </a:bodyPr>
          <a:lstStyle/>
          <a:p>
            <a:pPr>
              <a:spcAft>
                <a:spcPts val="600"/>
              </a:spcAft>
            </a:pPr>
            <a:fld id="{A5BDF1BD-D40C-364E-AED1-D1486899F606}" type="slidenum">
              <a:rPr lang="en-US" smtClean="0"/>
              <a:pPr>
                <a:spcAft>
                  <a:spcPts val="600"/>
                </a:spcAft>
              </a:pPr>
              <a:t>19</a:t>
            </a:fld>
            <a:endParaRPr lang="en-US"/>
          </a:p>
        </p:txBody>
      </p:sp>
      <p:sp>
        <p:nvSpPr>
          <p:cNvPr id="5" name="TextBox 4">
            <a:extLst>
              <a:ext uri="{FF2B5EF4-FFF2-40B4-BE49-F238E27FC236}">
                <a16:creationId xmlns:a16="http://schemas.microsoft.com/office/drawing/2014/main" id="{BD6553A9-DB14-2E42-A7F3-44E3AA435121}"/>
              </a:ext>
            </a:extLst>
          </p:cNvPr>
          <p:cNvSpPr txBox="1"/>
          <p:nvPr/>
        </p:nvSpPr>
        <p:spPr>
          <a:xfrm>
            <a:off x="6884126" y="757647"/>
            <a:ext cx="4469674" cy="1262910"/>
          </a:xfrm>
          <a:prstGeom prst="rect">
            <a:avLst/>
          </a:prstGeom>
          <a:noFill/>
        </p:spPr>
        <p:txBody>
          <a:bodyPr wrap="square" rtlCol="0">
            <a:spAutoFit/>
          </a:bodyPr>
          <a:lstStyle/>
          <a:p>
            <a:pPr>
              <a:lnSpc>
                <a:spcPct val="115000"/>
              </a:lnSpc>
              <a:spcAft>
                <a:spcPts val="1000"/>
              </a:spcAft>
            </a:pPr>
            <a:r>
              <a:rPr lang="en-US" dirty="0">
                <a:ea typeface="Calibri" panose="020F0502020204030204" pitchFamily="34" charset="0"/>
                <a:cs typeface="Times New Roman" panose="02020603050405020304" pitchFamily="18" charset="0"/>
              </a:rPr>
              <a:t> </a:t>
            </a:r>
          </a:p>
          <a:p>
            <a:pPr>
              <a:lnSpc>
                <a:spcPct val="115000"/>
              </a:lnSpc>
              <a:spcAft>
                <a:spcPts val="1000"/>
              </a:spcAft>
            </a:pPr>
            <a:r>
              <a:rPr lang="en-US" dirty="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66381765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D58E966-456A-48F4-81B4-C4D0C00206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54331"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46901"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48912"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1" y="1124043"/>
            <a:ext cx="6477233"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758E3EE-0258-1D42-9F62-279296545CB0}"/>
              </a:ext>
            </a:extLst>
          </p:cNvPr>
          <p:cNvSpPr>
            <a:spLocks noGrp="1"/>
          </p:cNvSpPr>
          <p:nvPr>
            <p:ph type="title"/>
          </p:nvPr>
        </p:nvSpPr>
        <p:spPr>
          <a:xfrm>
            <a:off x="1371600" y="1445775"/>
            <a:ext cx="5381898" cy="3478922"/>
          </a:xfrm>
        </p:spPr>
        <p:txBody>
          <a:bodyPr vert="horz" lIns="91440" tIns="45720" rIns="91440" bIns="45720" rtlCol="0" anchor="ctr">
            <a:normAutofit fontScale="90000"/>
          </a:bodyPr>
          <a:lstStyle/>
          <a:p>
            <a:pPr algn="r"/>
            <a:br>
              <a:rPr lang="en-US" sz="2000" kern="1200" dirty="0">
                <a:solidFill>
                  <a:srgbClr val="FFFFFF"/>
                </a:solidFill>
                <a:latin typeface="+mj-lt"/>
                <a:ea typeface="+mj-ea"/>
                <a:cs typeface="+mj-cs"/>
              </a:rPr>
            </a:br>
            <a:r>
              <a:rPr lang="en-US" sz="2200" kern="1200" dirty="0">
                <a:solidFill>
                  <a:srgbClr val="FFFFFF"/>
                </a:solidFill>
                <a:latin typeface="+mj-lt"/>
                <a:ea typeface="+mj-ea"/>
                <a:cs typeface="+mj-cs"/>
              </a:rPr>
              <a:t>What is the Windfall Elimination Provision?</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When did the WEP become law and why?</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Who is affected by the WEP?</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What is the Government Pension Offset?</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When did it become law and why?</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Who is affected by the GPO?</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What is the estimated cost of repeal?</a:t>
            </a:r>
            <a:br>
              <a:rPr lang="en-US" sz="2200" kern="1200" dirty="0">
                <a:solidFill>
                  <a:srgbClr val="FFFFFF"/>
                </a:solidFill>
                <a:latin typeface="+mj-lt"/>
                <a:ea typeface="+mj-ea"/>
                <a:cs typeface="+mj-cs"/>
              </a:rPr>
            </a:br>
            <a:r>
              <a:rPr lang="en-US" sz="2200" dirty="0">
                <a:solidFill>
                  <a:srgbClr val="FFFFFF"/>
                </a:solidFill>
              </a:rPr>
              <a:t>What are the current r</a:t>
            </a:r>
            <a:r>
              <a:rPr lang="en-US" sz="2200" kern="1200" dirty="0">
                <a:solidFill>
                  <a:srgbClr val="FFFFFF"/>
                </a:solidFill>
                <a:latin typeface="+mj-lt"/>
                <a:ea typeface="+mj-ea"/>
                <a:cs typeface="+mj-cs"/>
              </a:rPr>
              <a:t>epeal bills? </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What is </a:t>
            </a:r>
            <a:r>
              <a:rPr lang="en-US" sz="2200" kern="1200" dirty="0" err="1">
                <a:solidFill>
                  <a:srgbClr val="FFFFFF"/>
                </a:solidFill>
                <a:latin typeface="+mj-lt"/>
                <a:ea typeface="+mj-ea"/>
                <a:cs typeface="+mj-cs"/>
              </a:rPr>
              <a:t>CalRTA</a:t>
            </a:r>
            <a:r>
              <a:rPr lang="en-US" sz="2200" kern="1200" dirty="0">
                <a:solidFill>
                  <a:srgbClr val="FFFFFF"/>
                </a:solidFill>
                <a:latin typeface="+mj-lt"/>
                <a:ea typeface="+mj-ea"/>
                <a:cs typeface="+mj-cs"/>
              </a:rPr>
              <a:t> doing to repeal the WEP &amp; GPO.</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What can you do?</a:t>
            </a:r>
            <a:br>
              <a:rPr lang="en-US" sz="2200" kern="1200" dirty="0">
                <a:solidFill>
                  <a:srgbClr val="FFFFFF"/>
                </a:solidFill>
                <a:latin typeface="+mj-lt"/>
                <a:ea typeface="+mj-ea"/>
                <a:cs typeface="+mj-cs"/>
              </a:rPr>
            </a:br>
            <a:endParaRPr lang="en-US" sz="2200" kern="1200" dirty="0">
              <a:solidFill>
                <a:srgbClr val="FFFFFF"/>
              </a:solidFill>
              <a:latin typeface="+mj-lt"/>
              <a:ea typeface="+mj-ea"/>
              <a:cs typeface="+mj-cs"/>
            </a:endParaRPr>
          </a:p>
        </p:txBody>
      </p:sp>
      <p:sp>
        <p:nvSpPr>
          <p:cNvPr id="5" name="Slide Number Placeholder 4">
            <a:extLst>
              <a:ext uri="{FF2B5EF4-FFF2-40B4-BE49-F238E27FC236}">
                <a16:creationId xmlns:a16="http://schemas.microsoft.com/office/drawing/2014/main" id="{372A5559-8553-6344-9BD5-C6C1C561A29C}"/>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A5BDF1BD-D40C-364E-AED1-D1486899F606}" type="slidenum">
              <a:rPr lang="en-US" sz="1000"/>
              <a:pPr>
                <a:spcAft>
                  <a:spcPts val="600"/>
                </a:spcAft>
              </a:pPr>
              <a:t>2</a:t>
            </a:fld>
            <a:endParaRPr lang="en-US" sz="1000"/>
          </a:p>
        </p:txBody>
      </p:sp>
      <p:sp>
        <p:nvSpPr>
          <p:cNvPr id="6" name="TextBox 5">
            <a:extLst>
              <a:ext uri="{FF2B5EF4-FFF2-40B4-BE49-F238E27FC236}">
                <a16:creationId xmlns:a16="http://schemas.microsoft.com/office/drawing/2014/main" id="{AE544BF8-0401-7447-A333-84AF14518A58}"/>
              </a:ext>
            </a:extLst>
          </p:cNvPr>
          <p:cNvSpPr txBox="1"/>
          <p:nvPr/>
        </p:nvSpPr>
        <p:spPr>
          <a:xfrm>
            <a:off x="8319052" y="1958009"/>
            <a:ext cx="2464905" cy="769441"/>
          </a:xfrm>
          <a:prstGeom prst="rect">
            <a:avLst/>
          </a:prstGeom>
          <a:noFill/>
        </p:spPr>
        <p:txBody>
          <a:bodyPr wrap="square" rtlCol="0">
            <a:spAutoFit/>
          </a:bodyPr>
          <a:lstStyle/>
          <a:p>
            <a:pPr>
              <a:spcAft>
                <a:spcPts val="600"/>
              </a:spcAft>
            </a:pPr>
            <a:r>
              <a:rPr lang="en-US" sz="4400" dirty="0">
                <a:solidFill>
                  <a:schemeClr val="bg1"/>
                </a:solidFill>
              </a:rPr>
              <a:t>TOPICS</a:t>
            </a:r>
            <a:endParaRPr lang="en-US" sz="4400">
              <a:solidFill>
                <a:schemeClr val="bg1"/>
              </a:solidFill>
            </a:endParaRPr>
          </a:p>
        </p:txBody>
      </p:sp>
      <p:sp>
        <p:nvSpPr>
          <p:cNvPr id="3" name="TextBox 2">
            <a:extLst>
              <a:ext uri="{FF2B5EF4-FFF2-40B4-BE49-F238E27FC236}">
                <a16:creationId xmlns:a16="http://schemas.microsoft.com/office/drawing/2014/main" id="{B49D3FBC-4DD2-AF4E-8CF1-615794016321}"/>
              </a:ext>
            </a:extLst>
          </p:cNvPr>
          <p:cNvSpPr txBox="1"/>
          <p:nvPr/>
        </p:nvSpPr>
        <p:spPr>
          <a:xfrm>
            <a:off x="8607287" y="1053547"/>
            <a:ext cx="2355573" cy="769441"/>
          </a:xfrm>
          <a:prstGeom prst="rect">
            <a:avLst/>
          </a:prstGeom>
          <a:noFill/>
        </p:spPr>
        <p:txBody>
          <a:bodyPr wrap="square" rtlCol="0">
            <a:spAutoFit/>
          </a:bodyPr>
          <a:lstStyle/>
          <a:p>
            <a:r>
              <a:rPr lang="en-US" sz="4400" dirty="0">
                <a:solidFill>
                  <a:schemeClr val="accent5">
                    <a:lumMod val="75000"/>
                  </a:schemeClr>
                </a:solidFill>
                <a:latin typeface="Arial Rounded MT Bold" panose="020F0704030504030204" pitchFamily="34" charset="77"/>
              </a:rPr>
              <a:t>TOPICS</a:t>
            </a:r>
          </a:p>
        </p:txBody>
      </p:sp>
    </p:spTree>
    <p:extLst>
      <p:ext uri="{BB962C8B-B14F-4D97-AF65-F5344CB8AC3E}">
        <p14:creationId xmlns:p14="http://schemas.microsoft.com/office/powerpoint/2010/main" val="108776571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6AE60A2F-3CF0-7540-B67A-A446AFBEDB96}"/>
              </a:ext>
            </a:extLst>
          </p:cNvPr>
          <p:cNvPicPr>
            <a:picLocks noChangeAspect="1"/>
          </p:cNvPicPr>
          <p:nvPr/>
        </p:nvPicPr>
        <p:blipFill rotWithShape="1">
          <a:blip r:embed="rId2"/>
          <a:srcRect l="8244" r="23388" b="1"/>
          <a:stretch/>
        </p:blipFill>
        <p:spPr>
          <a:xfrm>
            <a:off x="6421035" y="643467"/>
            <a:ext cx="5129784" cy="5571066"/>
          </a:xfrm>
          <a:prstGeom prst="rect">
            <a:avLst/>
          </a:prstGeom>
        </p:spPr>
      </p:pic>
      <p:sp>
        <p:nvSpPr>
          <p:cNvPr id="18" name="Rectangle 1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website&#10;&#10;Description automatically generated">
            <a:extLst>
              <a:ext uri="{FF2B5EF4-FFF2-40B4-BE49-F238E27FC236}">
                <a16:creationId xmlns:a16="http://schemas.microsoft.com/office/drawing/2014/main" id="{B7BF8A5D-737E-0042-BFF0-B8DDDBA5C94B}"/>
              </a:ext>
            </a:extLst>
          </p:cNvPr>
          <p:cNvPicPr>
            <a:picLocks noChangeAspect="1"/>
          </p:cNvPicPr>
          <p:nvPr/>
        </p:nvPicPr>
        <p:blipFill rotWithShape="1">
          <a:blip r:embed="rId3"/>
          <a:srcRect l="11592" r="13134" b="1"/>
          <a:stretch/>
        </p:blipFill>
        <p:spPr>
          <a:xfrm>
            <a:off x="641180" y="643467"/>
            <a:ext cx="5129784" cy="5571066"/>
          </a:xfrm>
          <a:prstGeom prst="rect">
            <a:avLst/>
          </a:prstGeom>
        </p:spPr>
      </p:pic>
      <p:sp>
        <p:nvSpPr>
          <p:cNvPr id="3" name="Slide Number Placeholder 2">
            <a:extLst>
              <a:ext uri="{FF2B5EF4-FFF2-40B4-BE49-F238E27FC236}">
                <a16:creationId xmlns:a16="http://schemas.microsoft.com/office/drawing/2014/main" id="{A29E4E87-D36B-0446-A51F-F44B1C0D6D14}"/>
              </a:ext>
            </a:extLst>
          </p:cNvPr>
          <p:cNvSpPr>
            <a:spLocks noGrp="1"/>
          </p:cNvSpPr>
          <p:nvPr>
            <p:ph type="sldNum" sz="quarter" idx="12"/>
          </p:nvPr>
        </p:nvSpPr>
        <p:spPr>
          <a:xfrm>
            <a:off x="8610600" y="6356350"/>
            <a:ext cx="2743200" cy="365125"/>
          </a:xfrm>
        </p:spPr>
        <p:txBody>
          <a:bodyPr>
            <a:normAutofit/>
          </a:bodyPr>
          <a:lstStyle/>
          <a:p>
            <a:pPr>
              <a:spcAft>
                <a:spcPts val="600"/>
              </a:spcAft>
            </a:pPr>
            <a:fld id="{A5BDF1BD-D40C-364E-AED1-D1486899F606}"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225403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C5C6EA-AEDC-2744-89CA-F03E885506D7}"/>
              </a:ext>
            </a:extLst>
          </p:cNvPr>
          <p:cNvSpPr>
            <a:spLocks noGrp="1"/>
          </p:cNvSpPr>
          <p:nvPr>
            <p:ph type="title"/>
          </p:nvPr>
        </p:nvSpPr>
        <p:spPr>
          <a:xfrm>
            <a:off x="831850" y="397565"/>
            <a:ext cx="10515600" cy="1570383"/>
          </a:xfrm>
        </p:spPr>
        <p:txBody>
          <a:bodyPr>
            <a:normAutofit fontScale="90000"/>
          </a:bodyPr>
          <a:lstStyle/>
          <a:p>
            <a:r>
              <a:rPr lang="en-US" sz="2700" dirty="0"/>
              <a:t> </a:t>
            </a:r>
            <a:br>
              <a:rPr lang="en-US" sz="2700" dirty="0"/>
            </a:br>
            <a:br>
              <a:rPr lang="en-US" dirty="0"/>
            </a:br>
            <a:endParaRPr lang="en-US" dirty="0"/>
          </a:p>
        </p:txBody>
      </p:sp>
      <p:sp>
        <p:nvSpPr>
          <p:cNvPr id="5" name="Text Placeholder 4">
            <a:extLst>
              <a:ext uri="{FF2B5EF4-FFF2-40B4-BE49-F238E27FC236}">
                <a16:creationId xmlns:a16="http://schemas.microsoft.com/office/drawing/2014/main" id="{98ACD429-7B4A-2141-9156-EDDC22BE09DF}"/>
              </a:ext>
            </a:extLst>
          </p:cNvPr>
          <p:cNvSpPr>
            <a:spLocks noGrp="1"/>
          </p:cNvSpPr>
          <p:nvPr>
            <p:ph type="body" idx="1"/>
          </p:nvPr>
        </p:nvSpPr>
        <p:spPr>
          <a:xfrm>
            <a:off x="831850" y="655983"/>
            <a:ext cx="10515600" cy="5433667"/>
          </a:xfrm>
        </p:spPr>
        <p:txBody>
          <a:bodyPr/>
          <a:lstStyle/>
          <a:p>
            <a:endParaRPr lang="en-US" dirty="0"/>
          </a:p>
          <a:p>
            <a:r>
              <a:rPr lang="en-US" dirty="0"/>
              <a:t>                                     		</a:t>
            </a:r>
            <a:r>
              <a:rPr lang="en-US" dirty="0">
                <a:solidFill>
                  <a:srgbClr val="002060"/>
                </a:solidFill>
              </a:rPr>
              <a:t>RESOURCES </a:t>
            </a:r>
          </a:p>
          <a:p>
            <a:r>
              <a:rPr lang="en-US" sz="1800" u="sng" dirty="0">
                <a:hlinkClick r:id="rId2"/>
              </a:rPr>
              <a:t>https://www.congress.gov</a:t>
            </a:r>
            <a:endParaRPr lang="en-US" sz="1800" u="sng" dirty="0"/>
          </a:p>
          <a:p>
            <a:endParaRPr lang="en-US" sz="1800" dirty="0"/>
          </a:p>
          <a:p>
            <a:r>
              <a:rPr lang="en-US" sz="1800" u="sng" dirty="0">
                <a:hlinkClick r:id="rId3"/>
              </a:rPr>
              <a:t>https://www.calrta.org</a:t>
            </a:r>
            <a:endParaRPr lang="en-US" sz="1800" u="sng" dirty="0"/>
          </a:p>
          <a:p>
            <a:endParaRPr lang="en-US" sz="1800" dirty="0"/>
          </a:p>
          <a:p>
            <a:r>
              <a:rPr lang="en-US" sz="1800" u="sng" dirty="0">
                <a:hlinkClick r:id="rId4"/>
              </a:rPr>
              <a:t>https://www.ssa.gov/benefits/retirement/planner/wep.html</a:t>
            </a:r>
            <a:endParaRPr lang="en-US" sz="1800" u="sng" dirty="0"/>
          </a:p>
          <a:p>
            <a:endParaRPr lang="en-US" sz="1800" dirty="0"/>
          </a:p>
          <a:p>
            <a:r>
              <a:rPr lang="en-US" sz="1800" u="sng" dirty="0">
                <a:hlinkClick r:id="rId5"/>
              </a:rPr>
              <a:t>https://townhallproject.com</a:t>
            </a:r>
            <a:r>
              <a:rPr lang="en-US" sz="1800" dirty="0"/>
              <a:t> </a:t>
            </a:r>
          </a:p>
          <a:p>
            <a:endParaRPr lang="en-US" sz="1800" dirty="0"/>
          </a:p>
          <a:p>
            <a:r>
              <a:rPr lang="en-US" sz="1800" u="sng" dirty="0">
                <a:hlinkClick r:id="rId6"/>
              </a:rPr>
              <a:t>https://sign.moveon.org/petitions/elimination-of-the-unfair?r_by=9559364&amp;source=c.fb.ty</a:t>
            </a:r>
            <a:r>
              <a:rPr lang="en-US" sz="1800" dirty="0"/>
              <a:t> </a:t>
            </a:r>
          </a:p>
          <a:p>
            <a:endParaRPr lang="en-US" dirty="0"/>
          </a:p>
        </p:txBody>
      </p:sp>
      <p:sp>
        <p:nvSpPr>
          <p:cNvPr id="3" name="Slide Number Placeholder 2">
            <a:extLst>
              <a:ext uri="{FF2B5EF4-FFF2-40B4-BE49-F238E27FC236}">
                <a16:creationId xmlns:a16="http://schemas.microsoft.com/office/drawing/2014/main" id="{BDA81D1D-6C73-704B-ABB1-9C2BA96028B3}"/>
              </a:ext>
            </a:extLst>
          </p:cNvPr>
          <p:cNvSpPr>
            <a:spLocks noGrp="1"/>
          </p:cNvSpPr>
          <p:nvPr>
            <p:ph type="sldNum" sz="quarter" idx="12"/>
          </p:nvPr>
        </p:nvSpPr>
        <p:spPr/>
        <p:txBody>
          <a:bodyPr/>
          <a:lstStyle/>
          <a:p>
            <a:fld id="{A5BDF1BD-D40C-364E-AED1-D1486899F606}" type="slidenum">
              <a:rPr lang="en-US" smtClean="0"/>
              <a:t>21</a:t>
            </a:fld>
            <a:endParaRPr lang="en-US"/>
          </a:p>
        </p:txBody>
      </p:sp>
      <p:pic>
        <p:nvPicPr>
          <p:cNvPr id="7" name="Picture 6" descr="Graphical user interface, text&#10;&#10;Description automatically generated with medium confidence">
            <a:extLst>
              <a:ext uri="{FF2B5EF4-FFF2-40B4-BE49-F238E27FC236}">
                <a16:creationId xmlns:a16="http://schemas.microsoft.com/office/drawing/2014/main" id="{9BC18836-6E30-0F46-947D-9BF1522BB167}"/>
              </a:ext>
            </a:extLst>
          </p:cNvPr>
          <p:cNvPicPr>
            <a:picLocks noChangeAspect="1"/>
          </p:cNvPicPr>
          <p:nvPr/>
        </p:nvPicPr>
        <p:blipFill>
          <a:blip r:embed="rId7"/>
          <a:stretch>
            <a:fillRect/>
          </a:stretch>
        </p:blipFill>
        <p:spPr>
          <a:xfrm>
            <a:off x="7913646" y="655983"/>
            <a:ext cx="3268160" cy="3695156"/>
          </a:xfrm>
          <a:prstGeom prst="rect">
            <a:avLst/>
          </a:prstGeom>
        </p:spPr>
      </p:pic>
    </p:spTree>
    <p:extLst>
      <p:ext uri="{BB962C8B-B14F-4D97-AF65-F5344CB8AC3E}">
        <p14:creationId xmlns:p14="http://schemas.microsoft.com/office/powerpoint/2010/main" val="2395773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lowchart: Document 2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C7C2D4-6EDD-9043-B3D8-18CEDAE83818}"/>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a:solidFill>
                  <a:srgbClr val="FFFFFF"/>
                </a:solidFill>
                <a:latin typeface="+mj-lt"/>
                <a:ea typeface="+mj-ea"/>
                <a:cs typeface="+mj-cs"/>
              </a:rPr>
              <a:t>Questions/</a:t>
            </a:r>
          </a:p>
          <a:p>
            <a:pPr>
              <a:lnSpc>
                <a:spcPct val="90000"/>
              </a:lnSpc>
              <a:spcBef>
                <a:spcPct val="0"/>
              </a:spcBef>
              <a:spcAft>
                <a:spcPts val="600"/>
              </a:spcAft>
            </a:pPr>
            <a:r>
              <a:rPr lang="en-US" sz="3200" kern="1200">
                <a:solidFill>
                  <a:srgbClr val="FFFFFF"/>
                </a:solidFill>
                <a:latin typeface="+mj-lt"/>
                <a:ea typeface="+mj-ea"/>
                <a:cs typeface="+mj-cs"/>
              </a:rPr>
              <a:t>Comments </a:t>
            </a:r>
          </a:p>
        </p:txBody>
      </p:sp>
      <p:pic>
        <p:nvPicPr>
          <p:cNvPr id="6" name="Picture 5" descr="Icon&#10;&#10;Description automatically generated with medium confidence">
            <a:extLst>
              <a:ext uri="{FF2B5EF4-FFF2-40B4-BE49-F238E27FC236}">
                <a16:creationId xmlns:a16="http://schemas.microsoft.com/office/drawing/2014/main" id="{FB9C0B33-50E3-0446-821D-0A829218FF35}"/>
              </a:ext>
            </a:extLst>
          </p:cNvPr>
          <p:cNvPicPr>
            <a:picLocks noChangeAspect="1"/>
          </p:cNvPicPr>
          <p:nvPr/>
        </p:nvPicPr>
        <p:blipFill>
          <a:blip r:embed="rId2"/>
          <a:stretch>
            <a:fillRect/>
          </a:stretch>
        </p:blipFill>
        <p:spPr>
          <a:xfrm>
            <a:off x="5343340" y="640080"/>
            <a:ext cx="5076722" cy="5578816"/>
          </a:xfrm>
          <a:prstGeom prst="rect">
            <a:avLst/>
          </a:prstGeom>
        </p:spPr>
      </p:pic>
      <p:sp>
        <p:nvSpPr>
          <p:cNvPr id="5" name="Slide Number Placeholder 4">
            <a:extLst>
              <a:ext uri="{FF2B5EF4-FFF2-40B4-BE49-F238E27FC236}">
                <a16:creationId xmlns:a16="http://schemas.microsoft.com/office/drawing/2014/main" id="{D943AB73-DE89-544A-B9FD-45039E1C5AE9}"/>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spcAft>
                <a:spcPts val="600"/>
              </a:spcAft>
            </a:pPr>
            <a:fld id="{A5BDF1BD-D40C-364E-AED1-D1486899F606}" type="slidenum">
              <a:rPr lang="en-US"/>
              <a:pPr algn="l">
                <a:spcAft>
                  <a:spcPts val="600"/>
                </a:spcAft>
              </a:pPr>
              <a:t>22</a:t>
            </a:fld>
            <a:endParaRPr lang="en-US"/>
          </a:p>
        </p:txBody>
      </p:sp>
    </p:spTree>
    <p:extLst>
      <p:ext uri="{BB962C8B-B14F-4D97-AF65-F5344CB8AC3E}">
        <p14:creationId xmlns:p14="http://schemas.microsoft.com/office/powerpoint/2010/main" val="427546971"/>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421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2875"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634080"/>
            <a:ext cx="727553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7996F96-C954-8044-A1A1-FE2E1B3ABA04}"/>
              </a:ext>
            </a:extLst>
          </p:cNvPr>
          <p:cNvSpPr txBox="1"/>
          <p:nvPr/>
        </p:nvSpPr>
        <p:spPr>
          <a:xfrm>
            <a:off x="804201" y="951273"/>
            <a:ext cx="6149595" cy="11905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rgbClr val="FFFFFF"/>
                </a:solidFill>
                <a:latin typeface="+mj-lt"/>
                <a:ea typeface="+mj-ea"/>
                <a:cs typeface="+mj-cs"/>
              </a:rPr>
              <a:t>Windfall Elimination Provision</a:t>
            </a:r>
          </a:p>
        </p:txBody>
      </p:sp>
      <p:sp>
        <p:nvSpPr>
          <p:cNvPr id="5" name="TextBox 4">
            <a:extLst>
              <a:ext uri="{FF2B5EF4-FFF2-40B4-BE49-F238E27FC236}">
                <a16:creationId xmlns:a16="http://schemas.microsoft.com/office/drawing/2014/main" id="{6BA4BCA2-81EE-CC48-BD62-B120EEB395F4}"/>
              </a:ext>
            </a:extLst>
          </p:cNvPr>
          <p:cNvSpPr txBox="1"/>
          <p:nvPr/>
        </p:nvSpPr>
        <p:spPr>
          <a:xfrm>
            <a:off x="811094" y="2009775"/>
            <a:ext cx="6149595" cy="3524333"/>
          </a:xfrm>
          <a:prstGeom prst="rect">
            <a:avLst/>
          </a:prstGeom>
        </p:spPr>
        <p:txBody>
          <a:bodyPr vert="horz" lIns="91440" tIns="45720" rIns="91440" bIns="45720" rtlCol="0" anchor="t">
            <a:normAutofit fontScale="85000" lnSpcReduction="20000"/>
          </a:bodyPr>
          <a:lstStyle/>
          <a:p>
            <a:pPr indent="-228600">
              <a:lnSpc>
                <a:spcPct val="90000"/>
              </a:lnSpc>
              <a:spcAft>
                <a:spcPts val="600"/>
              </a:spcAft>
              <a:buFont typeface="Arial" panose="020B0604020202020204" pitchFamily="34" charset="0"/>
              <a:buChar char="•"/>
            </a:pPr>
            <a:r>
              <a:rPr lang="en-US" sz="2800" dirty="0">
                <a:solidFill>
                  <a:srgbClr val="FEFFFF"/>
                </a:solidFill>
              </a:rPr>
              <a:t>The Social Security Amendments of 1983 introduced the WEP as part of a larger package of Social Security reforms signed into law by President Ronald Reagan.</a:t>
            </a:r>
          </a:p>
          <a:p>
            <a:pPr indent="-228600">
              <a:lnSpc>
                <a:spcPct val="90000"/>
              </a:lnSpc>
              <a:spcAft>
                <a:spcPts val="600"/>
              </a:spcAft>
              <a:buFont typeface="Arial" panose="020B0604020202020204" pitchFamily="34" charset="0"/>
              <a:buChar char="•"/>
            </a:pPr>
            <a:endParaRPr lang="en-US" sz="2800" dirty="0">
              <a:solidFill>
                <a:srgbClr val="FEFFFF"/>
              </a:solidFill>
            </a:endParaRPr>
          </a:p>
          <a:p>
            <a:pPr indent="-228600">
              <a:lnSpc>
                <a:spcPct val="90000"/>
              </a:lnSpc>
              <a:spcAft>
                <a:spcPts val="600"/>
              </a:spcAft>
              <a:buFont typeface="Arial" panose="020B0604020202020204" pitchFamily="34" charset="0"/>
              <a:buChar char="•"/>
            </a:pPr>
            <a:r>
              <a:rPr lang="en-US" sz="2800" dirty="0">
                <a:solidFill>
                  <a:srgbClr val="FEFFFF"/>
                </a:solidFill>
              </a:rPr>
              <a:t>Its purpose was to remove an unintended advantage or “windfall”.</a:t>
            </a:r>
          </a:p>
          <a:p>
            <a:pPr indent="-228600">
              <a:lnSpc>
                <a:spcPct val="90000"/>
              </a:lnSpc>
              <a:spcAft>
                <a:spcPts val="600"/>
              </a:spcAft>
              <a:buFont typeface="Arial" panose="020B0604020202020204" pitchFamily="34" charset="0"/>
              <a:buChar char="•"/>
            </a:pPr>
            <a:endParaRPr lang="en-US" sz="2800" dirty="0">
              <a:solidFill>
                <a:srgbClr val="FEFFFF"/>
              </a:solidFill>
            </a:endParaRPr>
          </a:p>
          <a:p>
            <a:pPr indent="-228600">
              <a:lnSpc>
                <a:spcPct val="90000"/>
              </a:lnSpc>
              <a:spcAft>
                <a:spcPts val="600"/>
              </a:spcAft>
              <a:buFont typeface="Arial" panose="020B0604020202020204" pitchFamily="34" charset="0"/>
              <a:buChar char="•"/>
            </a:pPr>
            <a:r>
              <a:rPr lang="en-US" sz="2800" dirty="0">
                <a:solidFill>
                  <a:srgbClr val="FEFFFF"/>
                </a:solidFill>
              </a:rPr>
              <a:t>These are EARNED benefits. </a:t>
            </a:r>
          </a:p>
          <a:p>
            <a:pPr indent="-228600">
              <a:lnSpc>
                <a:spcPct val="90000"/>
              </a:lnSpc>
              <a:spcAft>
                <a:spcPts val="600"/>
              </a:spcAft>
              <a:buFont typeface="Arial" panose="020B0604020202020204" pitchFamily="34" charset="0"/>
              <a:buChar char="•"/>
            </a:pPr>
            <a:endParaRPr lang="en-US" sz="2800" dirty="0">
              <a:solidFill>
                <a:srgbClr val="FEFFFF"/>
              </a:solidFill>
            </a:endParaRPr>
          </a:p>
          <a:p>
            <a:pPr indent="-228600">
              <a:lnSpc>
                <a:spcPct val="90000"/>
              </a:lnSpc>
              <a:spcAft>
                <a:spcPts val="600"/>
              </a:spcAft>
              <a:buFont typeface="Arial" panose="020B0604020202020204" pitchFamily="34" charset="0"/>
              <a:buChar char="•"/>
            </a:pPr>
            <a:r>
              <a:rPr lang="en-US" sz="2800" dirty="0">
                <a:solidFill>
                  <a:srgbClr val="FEFFFF"/>
                </a:solidFill>
              </a:rPr>
              <a:t> This is a national problem. </a:t>
            </a:r>
          </a:p>
          <a:p>
            <a:pPr indent="-228600">
              <a:lnSpc>
                <a:spcPct val="90000"/>
              </a:lnSpc>
              <a:spcAft>
                <a:spcPts val="600"/>
              </a:spcAft>
              <a:buFont typeface="Arial" panose="020B0604020202020204" pitchFamily="34" charset="0"/>
              <a:buChar char="•"/>
            </a:pPr>
            <a:endParaRPr lang="en-US" sz="1900" dirty="0">
              <a:solidFill>
                <a:srgbClr val="FEFFFF"/>
              </a:solidFill>
            </a:endParaRPr>
          </a:p>
        </p:txBody>
      </p:sp>
      <p:pic>
        <p:nvPicPr>
          <p:cNvPr id="7" name="Picture 6" descr="A large building&#10;&#10;Description automatically generated">
            <a:extLst>
              <a:ext uri="{FF2B5EF4-FFF2-40B4-BE49-F238E27FC236}">
                <a16:creationId xmlns:a16="http://schemas.microsoft.com/office/drawing/2014/main" id="{CA10C8FE-5928-E54E-911F-C472CD0DFFE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694" r="21430" b="-1"/>
          <a:stretch/>
        </p:blipFill>
        <p:spPr>
          <a:xfrm>
            <a:off x="7554137" y="1353980"/>
            <a:ext cx="4637558" cy="5257799"/>
          </a:xfrm>
          <a:prstGeom prst="rect">
            <a:avLst/>
          </a:prstGeom>
        </p:spPr>
      </p:pic>
      <p:sp>
        <p:nvSpPr>
          <p:cNvPr id="3" name="Slide Number Placeholder 2">
            <a:extLst>
              <a:ext uri="{FF2B5EF4-FFF2-40B4-BE49-F238E27FC236}">
                <a16:creationId xmlns:a16="http://schemas.microsoft.com/office/drawing/2014/main" id="{ADDE7BD8-3EC2-E844-864A-C55CBCC21ACC}"/>
              </a:ext>
            </a:extLst>
          </p:cNvPr>
          <p:cNvSpPr>
            <a:spLocks noGrp="1"/>
          </p:cNvSpPr>
          <p:nvPr>
            <p:ph type="sldNum" sz="quarter" idx="12"/>
          </p:nvPr>
        </p:nvSpPr>
        <p:spPr/>
        <p:txBody>
          <a:bodyPr/>
          <a:lstStyle/>
          <a:p>
            <a:fld id="{A5BDF1BD-D40C-364E-AED1-D1486899F606}" type="slidenum">
              <a:rPr lang="en-US" smtClean="0"/>
              <a:t>3</a:t>
            </a:fld>
            <a:endParaRPr lang="en-US"/>
          </a:p>
        </p:txBody>
      </p:sp>
    </p:spTree>
    <p:extLst>
      <p:ext uri="{BB962C8B-B14F-4D97-AF65-F5344CB8AC3E}">
        <p14:creationId xmlns:p14="http://schemas.microsoft.com/office/powerpoint/2010/main" val="747163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0E883D-04F0-5445-8C7B-6DCFBA4DDBA9}"/>
              </a:ext>
            </a:extLst>
          </p:cNvPr>
          <p:cNvSpPr txBox="1"/>
          <p:nvPr/>
        </p:nvSpPr>
        <p:spPr>
          <a:xfrm>
            <a:off x="3185984" y="792556"/>
            <a:ext cx="5820032" cy="646331"/>
          </a:xfrm>
          <a:prstGeom prst="rect">
            <a:avLst/>
          </a:prstGeom>
          <a:noFill/>
        </p:spPr>
        <p:txBody>
          <a:bodyPr wrap="square" rtlCol="0">
            <a:spAutoFit/>
          </a:bodyPr>
          <a:lstStyle/>
          <a:p>
            <a:r>
              <a:rPr lang="en-US" sz="3600" dirty="0">
                <a:solidFill>
                  <a:srgbClr val="0070C0"/>
                </a:solidFill>
              </a:rPr>
              <a:t>Who is Affected by the WEP?</a:t>
            </a:r>
          </a:p>
        </p:txBody>
      </p:sp>
      <p:sp>
        <p:nvSpPr>
          <p:cNvPr id="3" name="TextBox 2">
            <a:extLst>
              <a:ext uri="{FF2B5EF4-FFF2-40B4-BE49-F238E27FC236}">
                <a16:creationId xmlns:a16="http://schemas.microsoft.com/office/drawing/2014/main" id="{E1199738-0864-054E-979A-3E51F309B9C8}"/>
              </a:ext>
            </a:extLst>
          </p:cNvPr>
          <p:cNvSpPr txBox="1"/>
          <p:nvPr/>
        </p:nvSpPr>
        <p:spPr>
          <a:xfrm>
            <a:off x="1804086" y="1668162"/>
            <a:ext cx="7957752" cy="1569660"/>
          </a:xfrm>
          <a:prstGeom prst="rect">
            <a:avLst/>
          </a:prstGeom>
          <a:noFill/>
        </p:spPr>
        <p:txBody>
          <a:bodyPr wrap="square" rtlCol="0">
            <a:spAutoFit/>
          </a:bodyPr>
          <a:lstStyle/>
          <a:p>
            <a:r>
              <a:rPr lang="en-US" sz="2400" dirty="0"/>
              <a:t>According to the Social Security Administration (SSA), as of December 2019, about 1.9 million Social Security beneficiaries were </a:t>
            </a:r>
            <a:r>
              <a:rPr lang="en-US" sz="2400" b="1" dirty="0"/>
              <a:t>affected by the WEP. The overwhelming majority of those affected (about 94%) were retired workers.</a:t>
            </a:r>
            <a:endParaRPr lang="en-US" sz="2400" dirty="0"/>
          </a:p>
        </p:txBody>
      </p:sp>
      <p:graphicFrame>
        <p:nvGraphicFramePr>
          <p:cNvPr id="7" name="TextBox 4">
            <a:extLst>
              <a:ext uri="{FF2B5EF4-FFF2-40B4-BE49-F238E27FC236}">
                <a16:creationId xmlns:a16="http://schemas.microsoft.com/office/drawing/2014/main" id="{F8D55B50-F075-4DB2-B0F9-41E43BEE3607}"/>
              </a:ext>
            </a:extLst>
          </p:cNvPr>
          <p:cNvGraphicFramePr/>
          <p:nvPr>
            <p:extLst>
              <p:ext uri="{D42A27DB-BD31-4B8C-83A1-F6EECF244321}">
                <p14:modId xmlns:p14="http://schemas.microsoft.com/office/powerpoint/2010/main" val="4023750231"/>
              </p:ext>
            </p:extLst>
          </p:nvPr>
        </p:nvGraphicFramePr>
        <p:xfrm>
          <a:off x="1569308" y="3342597"/>
          <a:ext cx="7957752" cy="3118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2CCCFBBD-F77A-F544-B5D0-90ECE604A8CE}"/>
              </a:ext>
            </a:extLst>
          </p:cNvPr>
          <p:cNvSpPr>
            <a:spLocks noGrp="1"/>
          </p:cNvSpPr>
          <p:nvPr>
            <p:ph type="sldNum" sz="quarter" idx="12"/>
          </p:nvPr>
        </p:nvSpPr>
        <p:spPr/>
        <p:txBody>
          <a:bodyPr/>
          <a:lstStyle/>
          <a:p>
            <a:fld id="{A5BDF1BD-D40C-364E-AED1-D1486899F606}" type="slidenum">
              <a:rPr lang="en-US" smtClean="0"/>
              <a:t>4</a:t>
            </a:fld>
            <a:endParaRPr lang="en-US"/>
          </a:p>
        </p:txBody>
      </p:sp>
    </p:spTree>
    <p:extLst>
      <p:ext uri="{BB962C8B-B14F-4D97-AF65-F5344CB8AC3E}">
        <p14:creationId xmlns:p14="http://schemas.microsoft.com/office/powerpoint/2010/main" val="908766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1"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3454A427-05B9-B240-9C37-9A7D00EBA038}"/>
              </a:ext>
            </a:extLst>
          </p:cNvPr>
          <p:cNvSpPr txBox="1"/>
          <p:nvPr/>
        </p:nvSpPr>
        <p:spPr>
          <a:xfrm>
            <a:off x="1424904" y="2213128"/>
            <a:ext cx="4318671" cy="4267382"/>
          </a:xfrm>
          <a:prstGeom prst="rect">
            <a:avLst/>
          </a:prstGeom>
        </p:spPr>
        <p:txBody>
          <a:bodyPr vert="horz" lIns="91440" tIns="45720" rIns="91440" bIns="45720" rtlCol="0">
            <a:noAutofit/>
          </a:bodyPr>
          <a:lstStyle/>
          <a:p>
            <a:pPr>
              <a:lnSpc>
                <a:spcPct val="90000"/>
              </a:lnSpc>
              <a:spcAft>
                <a:spcPts val="600"/>
              </a:spcAft>
            </a:pPr>
            <a:r>
              <a:rPr lang="en-US" sz="2100" dirty="0"/>
              <a:t>The maximum Social Security reduction will never be greater than one half of your pension amount. If filing at full retirement age, the reduction is capped at a monthly reduction of $480.00 (2020)</a:t>
            </a:r>
          </a:p>
          <a:p>
            <a:pPr>
              <a:lnSpc>
                <a:spcPct val="90000"/>
              </a:lnSpc>
              <a:spcAft>
                <a:spcPts val="600"/>
              </a:spcAft>
            </a:pPr>
            <a:br>
              <a:rPr lang="en-US" sz="2100" dirty="0"/>
            </a:br>
            <a:r>
              <a:rPr lang="en-US" sz="2100" dirty="0"/>
              <a:t>If you have more than 20 years of substantial covered earnings (you paid into Social Security) the impact of the penalty begins to reduce. If you have 30 years of substantial covered earnings the WEP does not apply. </a:t>
            </a:r>
          </a:p>
        </p:txBody>
      </p:sp>
      <p:pic>
        <p:nvPicPr>
          <p:cNvPr id="17" name="Content Placeholder 3" descr="Screen Shot 2020-08-16 at 3.48.20 PM.png">
            <a:extLst>
              <a:ext uri="{FF2B5EF4-FFF2-40B4-BE49-F238E27FC236}">
                <a16:creationId xmlns:a16="http://schemas.microsoft.com/office/drawing/2014/main" id="{1501C0E2-433C-944D-B467-8AB295460202}"/>
              </a:ext>
            </a:extLst>
          </p:cNvPr>
          <p:cNvPicPr>
            <a:picLocks noChangeAspect="1"/>
          </p:cNvPicPr>
          <p:nvPr/>
        </p:nvPicPr>
        <p:blipFill>
          <a:blip r:embed="rId2"/>
          <a:srcRect l="-6478" r="-6478"/>
          <a:stretch>
            <a:fillRect/>
          </a:stretch>
        </p:blipFill>
        <p:spPr>
          <a:xfrm>
            <a:off x="5350476" y="2177172"/>
            <a:ext cx="6838476" cy="4303338"/>
          </a:xfrm>
          <a:prstGeom prst="rect">
            <a:avLst/>
          </a:prstGeom>
        </p:spPr>
      </p:pic>
      <p:sp>
        <p:nvSpPr>
          <p:cNvPr id="4" name="Slide Number Placeholder 3">
            <a:extLst>
              <a:ext uri="{FF2B5EF4-FFF2-40B4-BE49-F238E27FC236}">
                <a16:creationId xmlns:a16="http://schemas.microsoft.com/office/drawing/2014/main" id="{314BEE92-5C57-E246-A5D8-A5649AE19903}"/>
              </a:ext>
            </a:extLst>
          </p:cNvPr>
          <p:cNvSpPr>
            <a:spLocks noGrp="1"/>
          </p:cNvSpPr>
          <p:nvPr>
            <p:ph type="sldNum" sz="quarter" idx="12"/>
          </p:nvPr>
        </p:nvSpPr>
        <p:spPr/>
        <p:txBody>
          <a:bodyPr/>
          <a:lstStyle/>
          <a:p>
            <a:fld id="{A5BDF1BD-D40C-364E-AED1-D1486899F606}" type="slidenum">
              <a:rPr lang="en-US" smtClean="0"/>
              <a:t>5</a:t>
            </a:fld>
            <a:endParaRPr lang="en-US"/>
          </a:p>
        </p:txBody>
      </p:sp>
      <p:sp>
        <p:nvSpPr>
          <p:cNvPr id="5" name="TextBox 4">
            <a:extLst>
              <a:ext uri="{FF2B5EF4-FFF2-40B4-BE49-F238E27FC236}">
                <a16:creationId xmlns:a16="http://schemas.microsoft.com/office/drawing/2014/main" id="{3389B7E6-958B-4315-842C-C0F372FEB3D3}"/>
              </a:ext>
            </a:extLst>
          </p:cNvPr>
          <p:cNvSpPr txBox="1"/>
          <p:nvPr/>
        </p:nvSpPr>
        <p:spPr>
          <a:xfrm>
            <a:off x="1038225" y="1058305"/>
            <a:ext cx="10184875" cy="646331"/>
          </a:xfrm>
          <a:prstGeom prst="rect">
            <a:avLst/>
          </a:prstGeom>
          <a:noFill/>
        </p:spPr>
        <p:txBody>
          <a:bodyPr wrap="square" rtlCol="0">
            <a:spAutoFit/>
          </a:bodyPr>
          <a:lstStyle/>
          <a:p>
            <a:r>
              <a:rPr lang="en-US" sz="3600" dirty="0">
                <a:solidFill>
                  <a:schemeClr val="bg1"/>
                </a:solidFill>
              </a:rPr>
              <a:t>Windfall Elimination Provision Reductions</a:t>
            </a:r>
          </a:p>
        </p:txBody>
      </p:sp>
    </p:spTree>
    <p:extLst>
      <p:ext uri="{BB962C8B-B14F-4D97-AF65-F5344CB8AC3E}">
        <p14:creationId xmlns:p14="http://schemas.microsoft.com/office/powerpoint/2010/main" val="62526538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62356A-45AF-BF40-89A9-CC034B93D1A3}"/>
              </a:ext>
            </a:extLst>
          </p:cNvPr>
          <p:cNvSpPr txBox="1"/>
          <p:nvPr/>
        </p:nvSpPr>
        <p:spPr>
          <a:xfrm>
            <a:off x="1074859" y="820408"/>
            <a:ext cx="10175630" cy="1313192"/>
          </a:xfrm>
          <a:prstGeom prst="rect">
            <a:avLst/>
          </a:prstGeom>
          <a:solidFill>
            <a:schemeClr val="accent1"/>
          </a:solidFill>
        </p:spPr>
        <p:txBody>
          <a:bodyPr vert="horz" lIns="91440" tIns="45720" rIns="91440" bIns="45720" rtlCol="0" anchor="ctr">
            <a:normAutofit/>
          </a:bodyPr>
          <a:lstStyle/>
          <a:p>
            <a:pPr algn="ctr">
              <a:lnSpc>
                <a:spcPct val="90000"/>
              </a:lnSpc>
              <a:spcAft>
                <a:spcPts val="600"/>
              </a:spcAft>
            </a:pPr>
            <a:r>
              <a:rPr lang="en-US" sz="3600" dirty="0">
                <a:solidFill>
                  <a:schemeClr val="bg1"/>
                </a:solidFill>
              </a:rPr>
              <a:t>Calculate Your WEP Penalty</a:t>
            </a:r>
          </a:p>
        </p:txBody>
      </p:sp>
      <p:pic>
        <p:nvPicPr>
          <p:cNvPr id="4" name="Picture 3" descr="Screen Shot 2020-08-16 at 4.27.12 PM.png">
            <a:extLst>
              <a:ext uri="{FF2B5EF4-FFF2-40B4-BE49-F238E27FC236}">
                <a16:creationId xmlns:a16="http://schemas.microsoft.com/office/drawing/2014/main" id="{AA379ECB-CB2E-1D4B-BBA8-A9A77CB441EA}"/>
              </a:ext>
            </a:extLst>
          </p:cNvPr>
          <p:cNvPicPr>
            <a:picLocks noChangeAspect="1"/>
          </p:cNvPicPr>
          <p:nvPr/>
        </p:nvPicPr>
        <p:blipFill>
          <a:blip r:embed="rId2"/>
          <a:stretch>
            <a:fillRect/>
          </a:stretch>
        </p:blipFill>
        <p:spPr>
          <a:xfrm>
            <a:off x="835154" y="2173112"/>
            <a:ext cx="10515595" cy="3864480"/>
          </a:xfrm>
          <a:prstGeom prst="rect">
            <a:avLst/>
          </a:prstGeom>
        </p:spPr>
      </p:pic>
      <p:sp>
        <p:nvSpPr>
          <p:cNvPr id="3" name="Slide Number Placeholder 2">
            <a:extLst>
              <a:ext uri="{FF2B5EF4-FFF2-40B4-BE49-F238E27FC236}">
                <a16:creationId xmlns:a16="http://schemas.microsoft.com/office/drawing/2014/main" id="{3FA1E4F1-B104-E04D-92C3-42D41600D41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5BDF1BD-D40C-364E-AED1-D1486899F606}" type="slidenum">
              <a:rPr lang="en-US" smtClean="0"/>
              <a:pPr>
                <a:spcAft>
                  <a:spcPts val="600"/>
                </a:spcAft>
              </a:pPr>
              <a:t>6</a:t>
            </a:fld>
            <a:endParaRPr lang="en-US" dirty="0"/>
          </a:p>
        </p:txBody>
      </p:sp>
      <p:sp>
        <p:nvSpPr>
          <p:cNvPr id="2" name="TextBox 1">
            <a:extLst>
              <a:ext uri="{FF2B5EF4-FFF2-40B4-BE49-F238E27FC236}">
                <a16:creationId xmlns:a16="http://schemas.microsoft.com/office/drawing/2014/main" id="{408C22D7-A617-41AA-ADD5-BC167A95886F}"/>
              </a:ext>
            </a:extLst>
          </p:cNvPr>
          <p:cNvSpPr txBox="1"/>
          <p:nvPr/>
        </p:nvSpPr>
        <p:spPr>
          <a:xfrm>
            <a:off x="2286000" y="6143625"/>
            <a:ext cx="7915275" cy="369332"/>
          </a:xfrm>
          <a:prstGeom prst="rect">
            <a:avLst/>
          </a:prstGeom>
          <a:noFill/>
        </p:spPr>
        <p:txBody>
          <a:bodyPr wrap="square" rtlCol="0">
            <a:spAutoFit/>
          </a:bodyPr>
          <a:lstStyle/>
          <a:p>
            <a:pPr algn="ctr">
              <a:lnSpc>
                <a:spcPct val="90000"/>
              </a:lnSpc>
              <a:spcAft>
                <a:spcPts val="600"/>
              </a:spcAft>
            </a:pPr>
            <a:r>
              <a:rPr lang="en-US" sz="2000" dirty="0">
                <a:solidFill>
                  <a:srgbClr val="0070C0"/>
                </a:solidFill>
              </a:rPr>
              <a:t>https://www.ssa.gov/benefits/retirement/planner/wep.html</a:t>
            </a:r>
          </a:p>
        </p:txBody>
      </p:sp>
    </p:spTree>
    <p:extLst>
      <p:ext uri="{BB962C8B-B14F-4D97-AF65-F5344CB8AC3E}">
        <p14:creationId xmlns:p14="http://schemas.microsoft.com/office/powerpoint/2010/main" val="302061539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extBox 1">
            <a:extLst>
              <a:ext uri="{FF2B5EF4-FFF2-40B4-BE49-F238E27FC236}">
                <a16:creationId xmlns:a16="http://schemas.microsoft.com/office/drawing/2014/main" id="{DB75EE95-6F35-8848-AD4F-512D1BB8D779}"/>
              </a:ext>
            </a:extLst>
          </p:cNvPr>
          <p:cNvSpPr txBox="1"/>
          <p:nvPr/>
        </p:nvSpPr>
        <p:spPr>
          <a:xfrm>
            <a:off x="1047280" y="759805"/>
            <a:ext cx="103065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Government Pension Offset</a:t>
            </a:r>
          </a:p>
        </p:txBody>
      </p:sp>
      <p:sp>
        <p:nvSpPr>
          <p:cNvPr id="3" name="TextBox 2">
            <a:extLst>
              <a:ext uri="{FF2B5EF4-FFF2-40B4-BE49-F238E27FC236}">
                <a16:creationId xmlns:a16="http://schemas.microsoft.com/office/drawing/2014/main" id="{61284030-902E-4B49-B2EB-626983221E73}"/>
              </a:ext>
            </a:extLst>
          </p:cNvPr>
          <p:cNvSpPr txBox="1"/>
          <p:nvPr/>
        </p:nvSpPr>
        <p:spPr>
          <a:xfrm>
            <a:off x="1424904" y="2494450"/>
            <a:ext cx="5560542" cy="1454405"/>
          </a:xfrm>
          <a:prstGeom prst="rect">
            <a:avLst/>
          </a:prstGeom>
        </p:spPr>
        <p:txBody>
          <a:bodyPr vert="horz" lIns="91440" tIns="45720" rIns="91440" bIns="45720" rtlCol="0">
            <a:normAutofit fontScale="62500" lnSpcReduction="20000"/>
          </a:bodyPr>
          <a:lstStyle/>
          <a:p>
            <a:pPr>
              <a:lnSpc>
                <a:spcPct val="110000"/>
              </a:lnSpc>
              <a:spcAft>
                <a:spcPts val="600"/>
              </a:spcAft>
            </a:pPr>
            <a:r>
              <a:rPr lang="en-US" sz="3700" dirty="0"/>
              <a:t>The Government Pension Offset, enacted as part of the </a:t>
            </a:r>
            <a:r>
              <a:rPr lang="en-US" sz="3700" b="1" dirty="0"/>
              <a:t>1977 Social Security </a:t>
            </a:r>
            <a:r>
              <a:rPr lang="en-US" sz="3700" dirty="0"/>
              <a:t>Amendments, was signed into law by President Jimmy Carter. </a:t>
            </a:r>
          </a:p>
          <a:p>
            <a:pPr indent="-228600">
              <a:lnSpc>
                <a:spcPct val="90000"/>
              </a:lnSpc>
              <a:spcAft>
                <a:spcPts val="600"/>
              </a:spcAft>
              <a:buFont typeface="Arial" panose="020B0604020202020204" pitchFamily="34" charset="0"/>
              <a:buChar char="•"/>
            </a:pPr>
            <a:endParaRPr lang="en-US" sz="2400" dirty="0"/>
          </a:p>
        </p:txBody>
      </p:sp>
      <p:pic>
        <p:nvPicPr>
          <p:cNvPr id="6" name="Picture 5" descr="IMG_2034.jpg">
            <a:extLst>
              <a:ext uri="{FF2B5EF4-FFF2-40B4-BE49-F238E27FC236}">
                <a16:creationId xmlns:a16="http://schemas.microsoft.com/office/drawing/2014/main" id="{FE9066A1-EC22-5C44-9FD7-2FF18FA69D6C}"/>
              </a:ext>
            </a:extLst>
          </p:cNvPr>
          <p:cNvPicPr>
            <a:picLocks noChangeAspect="1"/>
          </p:cNvPicPr>
          <p:nvPr/>
        </p:nvPicPr>
        <p:blipFill>
          <a:blip r:embed="rId2"/>
          <a:stretch>
            <a:fillRect/>
          </a:stretch>
        </p:blipFill>
        <p:spPr>
          <a:xfrm>
            <a:off x="7982466" y="2658913"/>
            <a:ext cx="2672529" cy="3563372"/>
          </a:xfrm>
          <a:prstGeom prst="rect">
            <a:avLst/>
          </a:prstGeom>
        </p:spPr>
      </p:pic>
      <p:sp>
        <p:nvSpPr>
          <p:cNvPr id="5" name="TextBox 4">
            <a:extLst>
              <a:ext uri="{FF2B5EF4-FFF2-40B4-BE49-F238E27FC236}">
                <a16:creationId xmlns:a16="http://schemas.microsoft.com/office/drawing/2014/main" id="{59A1E212-6292-5E47-BB4A-8AEA142E4B45}"/>
              </a:ext>
            </a:extLst>
          </p:cNvPr>
          <p:cNvSpPr txBox="1"/>
          <p:nvPr/>
        </p:nvSpPr>
        <p:spPr>
          <a:xfrm>
            <a:off x="1424904" y="4006135"/>
            <a:ext cx="5560542" cy="2292935"/>
          </a:xfrm>
          <a:prstGeom prst="rect">
            <a:avLst/>
          </a:prstGeom>
          <a:noFill/>
        </p:spPr>
        <p:txBody>
          <a:bodyPr wrap="square" rtlCol="0">
            <a:spAutoFit/>
          </a:bodyPr>
          <a:lstStyle/>
          <a:p>
            <a:pPr>
              <a:spcAft>
                <a:spcPts val="600"/>
              </a:spcAft>
            </a:pPr>
            <a:r>
              <a:rPr lang="en-US" sz="2400" dirty="0"/>
              <a:t>Fact: Spouses who did not work are not affected by the GPO and spouses who worked in Social Security with very low earnings but have a private pension, are not affected by the GPO. </a:t>
            </a:r>
          </a:p>
          <a:p>
            <a:pPr>
              <a:spcAft>
                <a:spcPts val="600"/>
              </a:spcAft>
            </a:pPr>
            <a:endParaRPr lang="en-US" dirty="0"/>
          </a:p>
        </p:txBody>
      </p:sp>
      <p:sp>
        <p:nvSpPr>
          <p:cNvPr id="7" name="Slide Number Placeholder 6">
            <a:extLst>
              <a:ext uri="{FF2B5EF4-FFF2-40B4-BE49-F238E27FC236}">
                <a16:creationId xmlns:a16="http://schemas.microsoft.com/office/drawing/2014/main" id="{E19927BA-EABD-974F-A0FB-D81B41D6183A}"/>
              </a:ext>
            </a:extLst>
          </p:cNvPr>
          <p:cNvSpPr>
            <a:spLocks noGrp="1"/>
          </p:cNvSpPr>
          <p:nvPr>
            <p:ph type="sldNum" sz="quarter" idx="12"/>
          </p:nvPr>
        </p:nvSpPr>
        <p:spPr/>
        <p:txBody>
          <a:bodyPr/>
          <a:lstStyle/>
          <a:p>
            <a:fld id="{A5BDF1BD-D40C-364E-AED1-D1486899F606}" type="slidenum">
              <a:rPr lang="en-US" smtClean="0"/>
              <a:t>7</a:t>
            </a:fld>
            <a:endParaRPr lang="en-US"/>
          </a:p>
        </p:txBody>
      </p:sp>
    </p:spTree>
    <p:extLst>
      <p:ext uri="{BB962C8B-B14F-4D97-AF65-F5344CB8AC3E}">
        <p14:creationId xmlns:p14="http://schemas.microsoft.com/office/powerpoint/2010/main" val="297784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8582AC-43ED-6342-BB60-F2ED6A2D3C84}"/>
              </a:ext>
            </a:extLst>
          </p:cNvPr>
          <p:cNvSpPr txBox="1"/>
          <p:nvPr/>
        </p:nvSpPr>
        <p:spPr>
          <a:xfrm>
            <a:off x="1770878" y="744713"/>
            <a:ext cx="8167818" cy="830997"/>
          </a:xfrm>
          <a:prstGeom prst="rect">
            <a:avLst/>
          </a:prstGeom>
          <a:solidFill>
            <a:schemeClr val="accent1"/>
          </a:solidFill>
        </p:spPr>
        <p:txBody>
          <a:bodyPr wrap="square" rtlCol="0">
            <a:spAutoFit/>
          </a:bodyPr>
          <a:lstStyle/>
          <a:p>
            <a:pPr algn="ctr"/>
            <a:r>
              <a:rPr lang="en-US" sz="4800" dirty="0">
                <a:solidFill>
                  <a:schemeClr val="bg1"/>
                </a:solidFill>
              </a:rPr>
              <a:t>Who is Affected by GPO?</a:t>
            </a:r>
            <a:endParaRPr lang="en-US" sz="2400" dirty="0">
              <a:solidFill>
                <a:schemeClr val="bg1"/>
              </a:solidFill>
            </a:endParaRPr>
          </a:p>
        </p:txBody>
      </p:sp>
      <p:pic>
        <p:nvPicPr>
          <p:cNvPr id="3" name="Picture 2" descr="Screen Shot 2020-08-16 at 4.45.30 PM.png">
            <a:extLst>
              <a:ext uri="{FF2B5EF4-FFF2-40B4-BE49-F238E27FC236}">
                <a16:creationId xmlns:a16="http://schemas.microsoft.com/office/drawing/2014/main" id="{489FE2C9-FAC8-2A45-A938-7EC97DD799FA}"/>
              </a:ext>
            </a:extLst>
          </p:cNvPr>
          <p:cNvPicPr>
            <a:picLocks noChangeAspect="1"/>
          </p:cNvPicPr>
          <p:nvPr/>
        </p:nvPicPr>
        <p:blipFill>
          <a:blip r:embed="rId2"/>
          <a:stretch>
            <a:fillRect/>
          </a:stretch>
        </p:blipFill>
        <p:spPr>
          <a:xfrm>
            <a:off x="4595726" y="2114438"/>
            <a:ext cx="7596274" cy="3703184"/>
          </a:xfrm>
          <a:prstGeom prst="rect">
            <a:avLst/>
          </a:prstGeom>
        </p:spPr>
      </p:pic>
      <p:sp>
        <p:nvSpPr>
          <p:cNvPr id="5" name="Slide Number Placeholder 4">
            <a:extLst>
              <a:ext uri="{FF2B5EF4-FFF2-40B4-BE49-F238E27FC236}">
                <a16:creationId xmlns:a16="http://schemas.microsoft.com/office/drawing/2014/main" id="{9FAE9AF6-E63F-A143-ACE8-CC44EEC10B3D}"/>
              </a:ext>
            </a:extLst>
          </p:cNvPr>
          <p:cNvSpPr>
            <a:spLocks noGrp="1"/>
          </p:cNvSpPr>
          <p:nvPr>
            <p:ph type="sldNum" sz="quarter" idx="12"/>
          </p:nvPr>
        </p:nvSpPr>
        <p:spPr/>
        <p:txBody>
          <a:bodyPr/>
          <a:lstStyle/>
          <a:p>
            <a:fld id="{A5BDF1BD-D40C-364E-AED1-D1486899F606}" type="slidenum">
              <a:rPr lang="en-US" smtClean="0"/>
              <a:t>8</a:t>
            </a:fld>
            <a:endParaRPr lang="en-US"/>
          </a:p>
        </p:txBody>
      </p:sp>
      <p:sp>
        <p:nvSpPr>
          <p:cNvPr id="6" name="TextBox 5">
            <a:extLst>
              <a:ext uri="{FF2B5EF4-FFF2-40B4-BE49-F238E27FC236}">
                <a16:creationId xmlns:a16="http://schemas.microsoft.com/office/drawing/2014/main" id="{B930F3D9-0F60-40D5-BD4F-FD30555767B7}"/>
              </a:ext>
            </a:extLst>
          </p:cNvPr>
          <p:cNvSpPr txBox="1"/>
          <p:nvPr/>
        </p:nvSpPr>
        <p:spPr>
          <a:xfrm>
            <a:off x="771525" y="2352675"/>
            <a:ext cx="3824201" cy="3416320"/>
          </a:xfrm>
          <a:prstGeom prst="rect">
            <a:avLst/>
          </a:prstGeom>
          <a:noFill/>
        </p:spPr>
        <p:txBody>
          <a:bodyPr wrap="square" rtlCol="0">
            <a:spAutoFit/>
          </a:bodyPr>
          <a:lstStyle/>
          <a:p>
            <a:r>
              <a:rPr lang="en-US" sz="2400" dirty="0"/>
              <a:t>Alaska, California, Colorado, Connecticut, Georgia (some school districts) Illinois, Kentucky (some school districts), Louisiana, Maine, Massachusetts, Missouri, Nevada, Ohio, Rhode Island (some school districts) &amp; Texas.</a:t>
            </a:r>
          </a:p>
        </p:txBody>
      </p:sp>
    </p:spTree>
    <p:extLst>
      <p:ext uri="{BB962C8B-B14F-4D97-AF65-F5344CB8AC3E}">
        <p14:creationId xmlns:p14="http://schemas.microsoft.com/office/powerpoint/2010/main" val="676984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D70D89-768F-4E41-A085-F6DD64C2A78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B3EA6CF-DFE5-7A44-BE25-9EE5C48C3AEB}"/>
              </a:ext>
            </a:extLst>
          </p:cNvPr>
          <p:cNvSpPr>
            <a:spLocks noGrp="1"/>
          </p:cNvSpPr>
          <p:nvPr>
            <p:ph type="sldNum" sz="quarter" idx="12"/>
          </p:nvPr>
        </p:nvSpPr>
        <p:spPr/>
        <p:txBody>
          <a:bodyPr/>
          <a:lstStyle/>
          <a:p>
            <a:fld id="{A5BDF1BD-D40C-364E-AED1-D1486899F606}" type="slidenum">
              <a:rPr lang="en-US" smtClean="0"/>
              <a:t>9</a:t>
            </a:fld>
            <a:endParaRPr lang="en-US"/>
          </a:p>
        </p:txBody>
      </p:sp>
      <p:pic>
        <p:nvPicPr>
          <p:cNvPr id="4" name="Picture 3" descr="Screen Shot 2020-08-17 at 3.19.11 PM.png">
            <a:extLst>
              <a:ext uri="{FF2B5EF4-FFF2-40B4-BE49-F238E27FC236}">
                <a16:creationId xmlns:a16="http://schemas.microsoft.com/office/drawing/2014/main" id="{F1418C68-28A9-A54F-94AC-D6EC890BA6DB}"/>
              </a:ext>
            </a:extLst>
          </p:cNvPr>
          <p:cNvPicPr>
            <a:picLocks noChangeAspect="1"/>
          </p:cNvPicPr>
          <p:nvPr/>
        </p:nvPicPr>
        <p:blipFill>
          <a:blip r:embed="rId2"/>
          <a:stretch>
            <a:fillRect/>
          </a:stretch>
        </p:blipFill>
        <p:spPr>
          <a:xfrm>
            <a:off x="981074" y="238546"/>
            <a:ext cx="9686925" cy="6560178"/>
          </a:xfrm>
          <a:prstGeom prst="rect">
            <a:avLst/>
          </a:prstGeom>
        </p:spPr>
      </p:pic>
    </p:spTree>
    <p:extLst>
      <p:ext uri="{BB962C8B-B14F-4D97-AF65-F5344CB8AC3E}">
        <p14:creationId xmlns:p14="http://schemas.microsoft.com/office/powerpoint/2010/main" val="3373296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1474</Words>
  <Application>Microsoft Macintosh PowerPoint</Application>
  <PresentationFormat>Widescreen</PresentationFormat>
  <Paragraphs>128</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Rounded MT Bold</vt:lpstr>
      <vt:lpstr>Calibri</vt:lpstr>
      <vt:lpstr>Calibri Light</vt:lpstr>
      <vt:lpstr>Office Theme</vt:lpstr>
      <vt:lpstr>Windfall Elimination Provision &amp; Government Pension Offset  </vt:lpstr>
      <vt:lpstr> What is the Windfall Elimination Provision? When did the WEP become law and why? Who is affected by the WEP? What is the Government Pension Offset? When did it become law and why? Who is affected by the GPO? What is the estimated cost of repeal? What are the current repeal bills?  What is CalRTA doing to repeal the WEP &amp; GPO. What can you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Windfall Elimination Provision &amp; Government Pension Offset</dc:title>
  <dc:creator>Suzie Dixon</dc:creator>
  <cp:lastModifiedBy>Suzie Dixon</cp:lastModifiedBy>
  <cp:revision>98</cp:revision>
  <cp:lastPrinted>2021-05-05T18:29:03Z</cp:lastPrinted>
  <dcterms:created xsi:type="dcterms:W3CDTF">2021-04-27T20:12:49Z</dcterms:created>
  <dcterms:modified xsi:type="dcterms:W3CDTF">2021-08-20T20:22:54Z</dcterms:modified>
</cp:coreProperties>
</file>