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2"/>
  </p:notesMasterIdLst>
  <p:sldIdLst>
    <p:sldId id="260" r:id="rId5"/>
    <p:sldId id="256" r:id="rId6"/>
    <p:sldId id="262" r:id="rId7"/>
    <p:sldId id="257" r:id="rId8"/>
    <p:sldId id="261" r:id="rId9"/>
    <p:sldId id="264" r:id="rId10"/>
    <p:sldId id="268" r:id="rId11"/>
    <p:sldId id="269" r:id="rId12"/>
    <p:sldId id="258" r:id="rId13"/>
    <p:sldId id="271" r:id="rId14"/>
    <p:sldId id="272" r:id="rId15"/>
    <p:sldId id="270" r:id="rId16"/>
    <p:sldId id="265" r:id="rId17"/>
    <p:sldId id="259" r:id="rId18"/>
    <p:sldId id="266" r:id="rId19"/>
    <p:sldId id="267" r:id="rId20"/>
    <p:sldId id="274"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87" autoAdjust="0"/>
    <p:restoredTop sz="88721" autoAdjust="0"/>
  </p:normalViewPr>
  <p:slideViewPr>
    <p:cSldViewPr snapToGrid="0">
      <p:cViewPr varScale="1">
        <p:scale>
          <a:sx n="79" d="100"/>
          <a:sy n="79" d="100"/>
        </p:scale>
        <p:origin x="120" y="522"/>
      </p:cViewPr>
      <p:guideLst/>
    </p:cSldViewPr>
  </p:slideViewPr>
  <p:outlineViewPr>
    <p:cViewPr>
      <p:scale>
        <a:sx n="33" d="100"/>
        <a:sy n="33" d="100"/>
      </p:scale>
      <p:origin x="0" y="0"/>
    </p:cViewPr>
  </p:outlin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E05746E-58D2-4636-B933-B95F286E163F}" type="datetimeFigureOut">
              <a:rPr lang="en-US" smtClean="0"/>
              <a:t>8/11/2021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6A97A1C-6877-4256-95BA-E3F580CA4CAA}" type="slidenum">
              <a:rPr lang="en-US" smtClean="0"/>
              <a:t>‹#›</a:t>
            </a:fld>
            <a:endParaRPr lang="en-US"/>
          </a:p>
        </p:txBody>
      </p:sp>
    </p:spTree>
    <p:extLst>
      <p:ext uri="{BB962C8B-B14F-4D97-AF65-F5344CB8AC3E}">
        <p14:creationId xmlns:p14="http://schemas.microsoft.com/office/powerpoint/2010/main" val="39115513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*NOTE</a:t>
            </a:r>
            <a:r>
              <a:rPr lang="en-US" baseline="0" dirty="0" smtClean="0"/>
              <a:t> – ANYTHING IN RED IS SUBJECT TO CHANGE. THIS INFORMATION IS DETERMINED BY THE DISTRICT AND SHOULD BE CHECKED FOR EACH PRESENTATION. </a:t>
            </a:r>
            <a:endParaRPr lang="en-US" dirty="0"/>
          </a:p>
        </p:txBody>
      </p:sp>
      <p:sp>
        <p:nvSpPr>
          <p:cNvPr id="4" name="Slide Number Placeholder 3"/>
          <p:cNvSpPr>
            <a:spLocks noGrp="1"/>
          </p:cNvSpPr>
          <p:nvPr>
            <p:ph type="sldNum" sz="quarter" idx="10"/>
          </p:nvPr>
        </p:nvSpPr>
        <p:spPr/>
        <p:txBody>
          <a:bodyPr/>
          <a:lstStyle/>
          <a:p>
            <a:fld id="{96A97A1C-6877-4256-95BA-E3F580CA4CAA}" type="slidenum">
              <a:rPr lang="en-US" smtClean="0"/>
              <a:t>1</a:t>
            </a:fld>
            <a:endParaRPr lang="en-US"/>
          </a:p>
        </p:txBody>
      </p:sp>
    </p:spTree>
    <p:extLst>
      <p:ext uri="{BB962C8B-B14F-4D97-AF65-F5344CB8AC3E}">
        <p14:creationId xmlns:p14="http://schemas.microsoft.com/office/powerpoint/2010/main" val="3420268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6A97A1C-6877-4256-95BA-E3F580CA4CAA}" type="slidenum">
              <a:rPr lang="en-US" smtClean="0"/>
              <a:t>4</a:t>
            </a:fld>
            <a:endParaRPr lang="en-US"/>
          </a:p>
        </p:txBody>
      </p:sp>
    </p:spTree>
    <p:extLst>
      <p:ext uri="{BB962C8B-B14F-4D97-AF65-F5344CB8AC3E}">
        <p14:creationId xmlns:p14="http://schemas.microsoft.com/office/powerpoint/2010/main" val="6720848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96A97A1C-6877-4256-95BA-E3F580CA4CAA}" type="slidenum">
              <a:rPr lang="en-US" smtClean="0"/>
              <a:t>10</a:t>
            </a:fld>
            <a:endParaRPr lang="en-US"/>
          </a:p>
        </p:txBody>
      </p:sp>
    </p:spTree>
    <p:extLst>
      <p:ext uri="{BB962C8B-B14F-4D97-AF65-F5344CB8AC3E}">
        <p14:creationId xmlns:p14="http://schemas.microsoft.com/office/powerpoint/2010/main" val="6610772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CAL</a:t>
            </a:r>
            <a:r>
              <a:rPr lang="en-US" baseline="0" dirty="0" smtClean="0"/>
              <a:t>PERS LINKS:</a:t>
            </a:r>
          </a:p>
          <a:p>
            <a:r>
              <a:rPr lang="en-US" baseline="0" dirty="0" smtClean="0"/>
              <a:t>Service credit explanation: 	https://www.calpers.ca.gov/page/active-members/retirement-benefits/service-credit</a:t>
            </a:r>
          </a:p>
          <a:p>
            <a:r>
              <a:rPr lang="en-US" baseline="0" dirty="0" smtClean="0"/>
              <a:t>Service credit video link: 	https://www.youtube.com/watch?v=8klsQYr4Jfg</a:t>
            </a:r>
          </a:p>
          <a:p>
            <a:r>
              <a:rPr lang="en-US" baseline="0" dirty="0" smtClean="0"/>
              <a:t>Rollover Certification Form: 	https://www.calpers.ca.gov/docs/forms-publications/rollover-certification-form.pdf</a:t>
            </a:r>
          </a:p>
          <a:p>
            <a:r>
              <a:rPr lang="en-US" baseline="0" dirty="0" smtClean="0"/>
              <a:t>Rollover Process Flowchart:	https://www.calpers.ca.gov/docs/rollover-certification-process-flowchart.pdf</a:t>
            </a:r>
          </a:p>
          <a:p>
            <a:endParaRPr lang="en-US" baseline="0" dirty="0" smtClean="0"/>
          </a:p>
          <a:p>
            <a:r>
              <a:rPr lang="en-US" baseline="0" dirty="0" err="1" smtClean="0"/>
              <a:t>CalSTRS</a:t>
            </a:r>
            <a:r>
              <a:rPr lang="en-US" baseline="0" dirty="0" smtClean="0"/>
              <a:t> LINKS:</a:t>
            </a:r>
          </a:p>
          <a:p>
            <a:r>
              <a:rPr lang="en-US" baseline="0" dirty="0" smtClean="0"/>
              <a:t>Service credit explanation: 	https://www.calstrs.com/post/service-credit</a:t>
            </a:r>
          </a:p>
          <a:p>
            <a:r>
              <a:rPr lang="en-US" baseline="0" dirty="0" smtClean="0"/>
              <a:t>Service credit brochure: 	https://www.calstrs.com/sites/main/files/file-attachments/purchaseadditionalservicecredit.pdf</a:t>
            </a:r>
          </a:p>
          <a:p>
            <a:r>
              <a:rPr lang="en-US" baseline="0" dirty="0" smtClean="0"/>
              <a:t>Permissive Service credit: 	https://www.calstrs.com/post/permissive-service-credit</a:t>
            </a:r>
          </a:p>
          <a:p>
            <a:endParaRPr lang="en-US" baseline="0" dirty="0" smtClean="0"/>
          </a:p>
          <a:p>
            <a:endParaRPr lang="en-US" baseline="0" dirty="0" smtClean="0"/>
          </a:p>
          <a:p>
            <a:endParaRPr lang="en-US" baseline="0" dirty="0" smtClean="0"/>
          </a:p>
          <a:p>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96A97A1C-6877-4256-95BA-E3F580CA4CAA}" type="slidenum">
              <a:rPr lang="en-US" smtClean="0"/>
              <a:t>11</a:t>
            </a:fld>
            <a:endParaRPr lang="en-US"/>
          </a:p>
        </p:txBody>
      </p:sp>
    </p:spTree>
    <p:extLst>
      <p:ext uri="{BB962C8B-B14F-4D97-AF65-F5344CB8AC3E}">
        <p14:creationId xmlns:p14="http://schemas.microsoft.com/office/powerpoint/2010/main" val="34105473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6A97A1C-6877-4256-95BA-E3F580CA4CAA}" type="slidenum">
              <a:rPr lang="en-US" smtClean="0"/>
              <a:t>13</a:t>
            </a:fld>
            <a:endParaRPr lang="en-US"/>
          </a:p>
        </p:txBody>
      </p:sp>
    </p:spTree>
    <p:extLst>
      <p:ext uri="{BB962C8B-B14F-4D97-AF65-F5344CB8AC3E}">
        <p14:creationId xmlns:p14="http://schemas.microsoft.com/office/powerpoint/2010/main" val="38543815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6A97A1C-6877-4256-95BA-E3F580CA4CAA}" type="slidenum">
              <a:rPr lang="en-US" smtClean="0"/>
              <a:t>14</a:t>
            </a:fld>
            <a:endParaRPr lang="en-US"/>
          </a:p>
        </p:txBody>
      </p:sp>
    </p:spTree>
    <p:extLst>
      <p:ext uri="{BB962C8B-B14F-4D97-AF65-F5344CB8AC3E}">
        <p14:creationId xmlns:p14="http://schemas.microsoft.com/office/powerpoint/2010/main" val="8498584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6A97A1C-6877-4256-95BA-E3F580CA4CAA}" type="slidenum">
              <a:rPr lang="en-US" smtClean="0"/>
              <a:t>17</a:t>
            </a:fld>
            <a:endParaRPr lang="en-US"/>
          </a:p>
        </p:txBody>
      </p:sp>
    </p:spTree>
    <p:extLst>
      <p:ext uri="{BB962C8B-B14F-4D97-AF65-F5344CB8AC3E}">
        <p14:creationId xmlns:p14="http://schemas.microsoft.com/office/powerpoint/2010/main" val="259833166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Tree>
    <p:extLst>
      <p:ext uri="{BB962C8B-B14F-4D97-AF65-F5344CB8AC3E}">
        <p14:creationId xmlns:p14="http://schemas.microsoft.com/office/powerpoint/2010/main" val="3415069159"/>
      </p:ext>
    </p:extLst>
  </p:cSld>
  <p:clrMapOvr>
    <a:masterClrMapping/>
  </p:clrMapOvr>
  <p:transition spd="slow">
    <p:wip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2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366220" y="1463043"/>
            <a:ext cx="9987579" cy="840827"/>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1366220" y="2388201"/>
            <a:ext cx="9987579" cy="382972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243660028"/>
      </p:ext>
    </p:extLst>
  </p:cSld>
  <p:clrMapOvr>
    <a:masterClrMapping/>
  </p:clrMapOvr>
  <p:transition spd="slow">
    <p:wip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9788" y="1675916"/>
            <a:ext cx="3932237" cy="1069974"/>
          </a:xfrm>
        </p:spPr>
        <p:txBody>
          <a:bodyPr anchor="b"/>
          <a:lstStyle>
            <a:lvl1pPr>
              <a:defRPr sz="3200">
                <a:solidFill>
                  <a:schemeClr val="bg1"/>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5183188" y="1675916"/>
            <a:ext cx="6172200" cy="4873625"/>
          </a:xfrm>
        </p:spPr>
        <p:txBody>
          <a:bodyPr/>
          <a:lstStyle>
            <a:lvl1pPr>
              <a:defRPr sz="3200">
                <a:solidFill>
                  <a:schemeClr val="bg1"/>
                </a:solidFill>
              </a:defRPr>
            </a:lvl1pPr>
            <a:lvl2pPr>
              <a:defRPr sz="2800">
                <a:solidFill>
                  <a:schemeClr val="bg1"/>
                </a:solidFill>
              </a:defRPr>
            </a:lvl2pPr>
            <a:lvl3pPr>
              <a:defRPr sz="2400">
                <a:solidFill>
                  <a:schemeClr val="bg1"/>
                </a:solidFill>
              </a:defRPr>
            </a:lvl3pPr>
            <a:lvl4pPr>
              <a:defRPr sz="2000">
                <a:solidFill>
                  <a:schemeClr val="bg1"/>
                </a:solidFill>
              </a:defRPr>
            </a:lvl4pPr>
            <a:lvl5pPr>
              <a:defRPr sz="2000">
                <a:solidFill>
                  <a:schemeClr val="bg1"/>
                </a:solidFill>
              </a:defRPr>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745891"/>
            <a:ext cx="3932237" cy="3811588"/>
          </a:xfrm>
        </p:spPr>
        <p:txBody>
          <a:bodyPr/>
          <a:lstStyle>
            <a:lvl1pPr marL="0" indent="0">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Tree>
    <p:extLst>
      <p:ext uri="{BB962C8B-B14F-4D97-AF65-F5344CB8AC3E}">
        <p14:creationId xmlns:p14="http://schemas.microsoft.com/office/powerpoint/2010/main" val="1622486799"/>
      </p:ext>
    </p:extLst>
  </p:cSld>
  <p:clrMapOvr>
    <a:masterClrMapping/>
  </p:clrMapOvr>
  <p:transition spd="slow">
    <p:wipe/>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Tree>
    <p:extLst>
      <p:ext uri="{BB962C8B-B14F-4D97-AF65-F5344CB8AC3E}">
        <p14:creationId xmlns:p14="http://schemas.microsoft.com/office/powerpoint/2010/main" val="2061647087"/>
      </p:ext>
    </p:extLst>
  </p:cSld>
  <p:clrMapOvr>
    <a:masterClrMapping/>
  </p:clrMapOvr>
  <p:transition spd="slow">
    <p:wipe/>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1_Picture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721224" y="2366682"/>
            <a:ext cx="4255658" cy="1032733"/>
          </a:xfrm>
        </p:spPr>
        <p:txBody>
          <a:bodyPr anchor="b"/>
          <a:lstStyle>
            <a:lvl1pPr>
              <a:defRPr sz="3200"/>
            </a:lvl1pPr>
          </a:lstStyle>
          <a:p>
            <a:r>
              <a:rPr lang="en-US" smtClean="0"/>
              <a:t>Click to edit Master title style</a:t>
            </a:r>
            <a:endParaRPr lang="en-US" dirty="0"/>
          </a:p>
        </p:txBody>
      </p:sp>
      <p:sp>
        <p:nvSpPr>
          <p:cNvPr id="3" name="Picture Placeholder 2"/>
          <p:cNvSpPr>
            <a:spLocks noGrp="1"/>
          </p:cNvSpPr>
          <p:nvPr>
            <p:ph type="pic" idx="1"/>
          </p:nvPr>
        </p:nvSpPr>
        <p:spPr>
          <a:xfrm>
            <a:off x="6153374" y="2355925"/>
            <a:ext cx="5202013" cy="382972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21224" y="3548156"/>
            <a:ext cx="4255658" cy="263749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Tree>
    <p:extLst>
      <p:ext uri="{BB962C8B-B14F-4D97-AF65-F5344CB8AC3E}">
        <p14:creationId xmlns:p14="http://schemas.microsoft.com/office/powerpoint/2010/main" val="3460456124"/>
      </p:ext>
    </p:extLst>
  </p:cSld>
  <p:clrMapOvr>
    <a:masterClrMapping/>
  </p:clrMapOvr>
  <p:transition spd="slow">
    <p:wip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097740"/>
            <a:ext cx="9144000" cy="2229825"/>
          </a:xfrm>
        </p:spPr>
        <p:txBody>
          <a:bodyPr anchor="ctr"/>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4419641"/>
            <a:ext cx="9144000" cy="528877"/>
          </a:xfrm>
        </p:spPr>
        <p:txBody>
          <a:bodyPr anchor="ct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1524000" y="5131398"/>
            <a:ext cx="9144000" cy="483590"/>
          </a:xfrm>
        </p:spPr>
        <p:txBody>
          <a:bodyPr anchor="ctr">
            <a:normAutofit/>
          </a:bodyPr>
          <a:lstStyle>
            <a:lvl1pPr marL="0" indent="0" algn="r">
              <a:buNone/>
              <a:defRPr sz="2000"/>
            </a:lvl1pPr>
          </a:lstStyle>
          <a:p>
            <a:pPr lvl="0"/>
            <a:r>
              <a:rPr lang="en-US" dirty="0" smtClean="0"/>
              <a:t>Name</a:t>
            </a:r>
            <a:endParaRPr lang="en-US" dirty="0"/>
          </a:p>
        </p:txBody>
      </p:sp>
      <p:sp>
        <p:nvSpPr>
          <p:cNvPr id="9" name="Text Placeholder 8"/>
          <p:cNvSpPr>
            <a:spLocks noGrp="1"/>
          </p:cNvSpPr>
          <p:nvPr>
            <p:ph type="body" sz="quarter" idx="11" hasCustomPrompt="1"/>
          </p:nvPr>
        </p:nvSpPr>
        <p:spPr>
          <a:xfrm>
            <a:off x="1524000" y="5614988"/>
            <a:ext cx="9144000" cy="473075"/>
          </a:xfrm>
        </p:spPr>
        <p:txBody>
          <a:bodyPr anchor="ctr">
            <a:normAutofit/>
          </a:bodyPr>
          <a:lstStyle>
            <a:lvl1pPr marL="0" indent="0" algn="r">
              <a:buNone/>
              <a:defRPr sz="2000"/>
            </a:lvl1pPr>
          </a:lstStyle>
          <a:p>
            <a:pPr lvl="0"/>
            <a:r>
              <a:rPr lang="en-US" dirty="0" smtClean="0"/>
              <a:t>Date</a:t>
            </a:r>
            <a:endParaRPr lang="en-US" dirty="0"/>
          </a:p>
        </p:txBody>
      </p:sp>
    </p:spTree>
    <p:extLst>
      <p:ext uri="{BB962C8B-B14F-4D97-AF65-F5344CB8AC3E}">
        <p14:creationId xmlns:p14="http://schemas.microsoft.com/office/powerpoint/2010/main" val="1816053691"/>
      </p:ext>
    </p:extLst>
  </p:cSld>
  <p:clrMapOvr>
    <a:masterClrMapping/>
  </p:clrMapOvr>
  <p:transition spd="slow">
    <p:wip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03124551"/>
      </p:ext>
    </p:extLst>
  </p:cSld>
  <p:clrMapOvr>
    <a:masterClrMapping/>
  </p:clrMapOvr>
  <p:transition spd="slow">
    <p:wip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720920113"/>
      </p:ext>
    </p:extLst>
  </p:cSld>
  <p:clrMapOvr>
    <a:masterClrMapping/>
  </p:clrMapOvr>
  <p:transition spd="slow">
    <p:wip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1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366220" y="1828800"/>
            <a:ext cx="9987579" cy="840827"/>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1366220" y="2753958"/>
            <a:ext cx="9987579" cy="382972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282698303"/>
      </p:ext>
    </p:extLst>
  </p:cSld>
  <p:clrMapOvr>
    <a:masterClrMapping/>
  </p:clrMapOvr>
  <p:transition spd="slow">
    <p:wip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334409" y="1151068"/>
            <a:ext cx="9019390" cy="668705"/>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83341" y="2000921"/>
            <a:ext cx="4675093" cy="417604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000972" y="2000922"/>
            <a:ext cx="5352827" cy="417604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94015060"/>
      </p:ext>
    </p:extLst>
  </p:cSld>
  <p:clrMapOvr>
    <a:masterClrMapping/>
  </p:clrMapOvr>
  <p:transition spd="slow">
    <p:wip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53459944"/>
      </p:ext>
    </p:extLst>
  </p:cSld>
  <p:clrMapOvr>
    <a:masterClrMapping/>
  </p:clrMapOvr>
  <p:transition spd="slow">
    <p:wip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45459" y="1344064"/>
            <a:ext cx="10708341" cy="1325563"/>
          </a:xfrm>
        </p:spPr>
        <p:txBody>
          <a:bodyPr/>
          <a:lstStyle/>
          <a:p>
            <a:r>
              <a:rPr lang="en-US" smtClean="0"/>
              <a:t>Click to edit Master title style</a:t>
            </a:r>
            <a:endParaRPr lang="en-US" dirty="0"/>
          </a:p>
        </p:txBody>
      </p:sp>
    </p:spTree>
    <p:extLst>
      <p:ext uri="{BB962C8B-B14F-4D97-AF65-F5344CB8AC3E}">
        <p14:creationId xmlns:p14="http://schemas.microsoft.com/office/powerpoint/2010/main" val="354230532"/>
      </p:ext>
    </p:extLst>
  </p:cSld>
  <p:clrMapOvr>
    <a:masterClrMapping/>
  </p:clrMapOvr>
  <p:transition spd="slow">
    <p:wip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1_Title Only">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45459" y="1344064"/>
            <a:ext cx="10708341" cy="1325563"/>
          </a:xfrm>
        </p:spPr>
        <p:txBody>
          <a:bodyPr/>
          <a:lstStyle/>
          <a:p>
            <a:r>
              <a:rPr lang="en-US" smtClean="0"/>
              <a:t>Click to edit Master title style</a:t>
            </a:r>
            <a:endParaRPr lang="en-US" dirty="0"/>
          </a:p>
        </p:txBody>
      </p:sp>
    </p:spTree>
    <p:extLst>
      <p:ext uri="{BB962C8B-B14F-4D97-AF65-F5344CB8AC3E}">
        <p14:creationId xmlns:p14="http://schemas.microsoft.com/office/powerpoint/2010/main" val="675265697"/>
      </p:ext>
    </p:extLst>
  </p:cSld>
  <p:clrMapOvr>
    <a:masterClrMapping/>
  </p:clrMapOvr>
  <p:transition spd="slow">
    <p:wip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5">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13186" y="1344064"/>
            <a:ext cx="10740614"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13186" y="2804564"/>
            <a:ext cx="10740614" cy="3779116"/>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05489266"/>
      </p:ext>
    </p:extLst>
  </p:cSld>
  <p:clrMap bg1="lt1" tx1="dk1" bg2="lt2" tx2="dk2" accent1="accent1" accent2="accent2" accent3="accent3" accent4="accent4" accent5="accent5" accent6="accent6" hlink="hlink" folHlink="folHlink"/>
  <p:sldLayoutIdLst>
    <p:sldLayoutId id="2147483649" r:id="rId1"/>
    <p:sldLayoutId id="2147483663" r:id="rId2"/>
    <p:sldLayoutId id="2147483659" r:id="rId3"/>
    <p:sldLayoutId id="2147483650" r:id="rId4"/>
    <p:sldLayoutId id="2147483660" r:id="rId5"/>
    <p:sldLayoutId id="2147483652" r:id="rId6"/>
    <p:sldLayoutId id="2147483653" r:id="rId7"/>
    <p:sldLayoutId id="2147483654" r:id="rId8"/>
    <p:sldLayoutId id="2147483661" r:id="rId9"/>
    <p:sldLayoutId id="2147483662" r:id="rId10"/>
    <p:sldLayoutId id="2147483656" r:id="rId11"/>
    <p:sldLayoutId id="2147483657" r:id="rId12"/>
    <p:sldLayoutId id="2147483658" r:id="rId13"/>
  </p:sldLayoutIdLst>
  <p:transition spd="slow">
    <p:wipe/>
  </p:transition>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hyperlink" Target="https://my.calpers.ca.gov/web/ept/public/systemaccess/selectLoginType.html" TargetMode="External"/><Relationship Id="rId2" Type="http://schemas.openxmlformats.org/officeDocument/2006/relationships/notesSlide" Target="../notesSlides/notesSlide4.xml"/><Relationship Id="rId1" Type="http://schemas.openxmlformats.org/officeDocument/2006/relationships/slideLayout" Target="../slideLayouts/slideLayout6.xml"/><Relationship Id="rId5" Type="http://schemas.openxmlformats.org/officeDocument/2006/relationships/hyperlink" Target="https://www.calstrs.com/sites/main/files/file-attachments/purchaseadditionalservicecredit.pdf" TargetMode="External"/><Relationship Id="rId4" Type="http://schemas.openxmlformats.org/officeDocument/2006/relationships/hyperlink" Target="https://www.calpers.ca.gov/page/active-members/retirement-benefits/service-credit"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097741"/>
            <a:ext cx="9144000" cy="1972554"/>
          </a:xfrm>
        </p:spPr>
        <p:txBody>
          <a:bodyPr>
            <a:normAutofit/>
          </a:bodyPr>
          <a:lstStyle/>
          <a:p>
            <a:r>
              <a:rPr lang="en-US" sz="8000" dirty="0" smtClean="0">
                <a:solidFill>
                  <a:schemeClr val="accent5"/>
                </a:solidFill>
                <a:effectLst>
                  <a:outerShdw blurRad="38100" dist="38100" dir="2700000" algn="tl">
                    <a:srgbClr val="000000">
                      <a:alpha val="43137"/>
                    </a:srgbClr>
                  </a:outerShdw>
                </a:effectLst>
              </a:rPr>
              <a:t>FBC 3121 Plan</a:t>
            </a:r>
            <a:endParaRPr lang="en-US" sz="8000" dirty="0">
              <a:solidFill>
                <a:schemeClr val="accent5"/>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1524000" y="3675662"/>
            <a:ext cx="9144000" cy="878223"/>
          </a:xfrm>
        </p:spPr>
        <p:txBody>
          <a:bodyPr>
            <a:normAutofit/>
          </a:bodyPr>
          <a:lstStyle/>
          <a:p>
            <a:r>
              <a:rPr lang="en-US" sz="3200" dirty="0" smtClean="0">
                <a:solidFill>
                  <a:schemeClr val="accent5"/>
                </a:solidFill>
                <a:effectLst>
                  <a:outerShdw blurRad="38100" dist="38100" dir="2700000" algn="tl">
                    <a:srgbClr val="000000">
                      <a:alpha val="43137"/>
                    </a:srgbClr>
                  </a:outerShdw>
                </a:effectLst>
              </a:rPr>
              <a:t>An Alternative to Social Security</a:t>
            </a:r>
            <a:endParaRPr lang="en-US" sz="3200" dirty="0">
              <a:solidFill>
                <a:schemeClr val="accent5"/>
              </a:solidFill>
              <a:effectLst>
                <a:outerShdw blurRad="38100" dist="38100" dir="2700000" algn="tl">
                  <a:srgbClr val="000000">
                    <a:alpha val="43137"/>
                  </a:srgbClr>
                </a:outerShdw>
              </a:effectLst>
            </a:endParaRPr>
          </a:p>
        </p:txBody>
      </p:sp>
      <p:sp>
        <p:nvSpPr>
          <p:cNvPr id="4" name="Text Placeholder 3"/>
          <p:cNvSpPr>
            <a:spLocks noGrp="1"/>
          </p:cNvSpPr>
          <p:nvPr>
            <p:ph type="body" sz="quarter" idx="10"/>
          </p:nvPr>
        </p:nvSpPr>
        <p:spPr/>
        <p:txBody>
          <a:bodyPr/>
          <a:lstStyle/>
          <a:p>
            <a:r>
              <a:rPr lang="en-US" dirty="0" smtClean="0">
                <a:solidFill>
                  <a:schemeClr val="accent5"/>
                </a:solidFill>
              </a:rPr>
              <a:t>Dan Puplava, CLU</a:t>
            </a:r>
            <a:endParaRPr lang="en-US" dirty="0">
              <a:solidFill>
                <a:schemeClr val="accent5"/>
              </a:solidFill>
            </a:endParaRPr>
          </a:p>
        </p:txBody>
      </p:sp>
      <p:sp>
        <p:nvSpPr>
          <p:cNvPr id="5" name="Text Placeholder 4"/>
          <p:cNvSpPr>
            <a:spLocks noGrp="1"/>
          </p:cNvSpPr>
          <p:nvPr>
            <p:ph type="body" sz="quarter" idx="11"/>
          </p:nvPr>
        </p:nvSpPr>
        <p:spPr/>
        <p:txBody>
          <a:bodyPr/>
          <a:lstStyle/>
          <a:p>
            <a:r>
              <a:rPr lang="en-US" dirty="0" smtClean="0">
                <a:solidFill>
                  <a:schemeClr val="accent5"/>
                </a:solidFill>
              </a:rPr>
              <a:t>Senior Manager, Deferred Compensation Program</a:t>
            </a:r>
            <a:endParaRPr lang="en-US" dirty="0">
              <a:solidFill>
                <a:schemeClr val="accent5"/>
              </a:solidFill>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842447" y="5614988"/>
            <a:ext cx="1160204" cy="1132000"/>
          </a:xfrm>
          <a:prstGeom prst="rect">
            <a:avLst/>
          </a:prstGeom>
        </p:spPr>
      </p:pic>
    </p:spTree>
    <p:extLst>
      <p:ext uri="{BB962C8B-B14F-4D97-AF65-F5344CB8AC3E}">
        <p14:creationId xmlns:p14="http://schemas.microsoft.com/office/powerpoint/2010/main" val="319394568"/>
      </p:ext>
    </p:extLst>
  </p:cSld>
  <p:clrMapOvr>
    <a:masterClrMapping/>
  </p:clrMapOvr>
  <p:transition spd="slow">
    <p:wip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64836" y="1111312"/>
            <a:ext cx="9035956" cy="668705"/>
          </a:xfrm>
        </p:spPr>
        <p:txBody>
          <a:bodyPr>
            <a:normAutofit fontScale="90000"/>
          </a:bodyPr>
          <a:lstStyle/>
          <a:p>
            <a:r>
              <a:rPr lang="en-US" dirty="0" smtClean="0">
                <a:solidFill>
                  <a:schemeClr val="accent5"/>
                </a:solidFill>
                <a:effectLst>
                  <a:outerShdw blurRad="38100" dist="38100" dir="2700000" algn="tl">
                    <a:srgbClr val="000000">
                      <a:alpha val="43137"/>
                    </a:srgbClr>
                  </a:outerShdw>
                </a:effectLst>
              </a:rPr>
              <a:t>WHY PURCHASE SERVICE CREDIT?</a:t>
            </a:r>
            <a:endParaRPr lang="en-US" dirty="0">
              <a:solidFill>
                <a:schemeClr val="accent5"/>
              </a:solidFill>
              <a:effectLst>
                <a:outerShdw blurRad="38100" dist="38100" dir="2700000" algn="tl">
                  <a:srgbClr val="000000">
                    <a:alpha val="43137"/>
                  </a:srgbClr>
                </a:outerShdw>
              </a:effectLst>
            </a:endParaRPr>
          </a:p>
        </p:txBody>
      </p:sp>
      <p:sp>
        <p:nvSpPr>
          <p:cNvPr id="6" name="Content Placeholder 2"/>
          <p:cNvSpPr>
            <a:spLocks noGrp="1"/>
          </p:cNvSpPr>
          <p:nvPr>
            <p:ph sz="half" idx="1"/>
          </p:nvPr>
        </p:nvSpPr>
        <p:spPr>
          <a:xfrm>
            <a:off x="1222444" y="1980372"/>
            <a:ext cx="4621212" cy="3694871"/>
          </a:xfrm>
        </p:spPr>
        <p:txBody>
          <a:bodyPr>
            <a:normAutofit fontScale="92500" lnSpcReduction="20000"/>
          </a:bodyPr>
          <a:lstStyle/>
          <a:p>
            <a:r>
              <a:rPr lang="en-US" dirty="0" smtClean="0">
                <a:solidFill>
                  <a:schemeClr val="accent5"/>
                </a:solidFill>
              </a:rPr>
              <a:t>PERS &amp; STRS: 3 factors used to calculate future retirement benefits</a:t>
            </a:r>
          </a:p>
          <a:p>
            <a:pPr marL="804863" lvl="1" indent="-347663">
              <a:lnSpc>
                <a:spcPct val="150000"/>
              </a:lnSpc>
              <a:buFont typeface="+mj-lt"/>
              <a:buAutoNum type="arabicPeriod"/>
            </a:pPr>
            <a:r>
              <a:rPr lang="en-US" i="1" dirty="0" smtClean="0">
                <a:solidFill>
                  <a:schemeClr val="accent5"/>
                </a:solidFill>
              </a:rPr>
              <a:t>Age at retirement</a:t>
            </a:r>
          </a:p>
          <a:p>
            <a:pPr marL="804863" lvl="1" indent="-347663">
              <a:lnSpc>
                <a:spcPct val="150000"/>
              </a:lnSpc>
              <a:buFont typeface="+mj-lt"/>
              <a:buAutoNum type="arabicPeriod"/>
            </a:pPr>
            <a:r>
              <a:rPr lang="en-US" i="1" dirty="0" smtClean="0">
                <a:solidFill>
                  <a:schemeClr val="accent5"/>
                </a:solidFill>
              </a:rPr>
              <a:t>Highest salary </a:t>
            </a:r>
            <a:r>
              <a:rPr lang="en-US" sz="1400" i="1" dirty="0" smtClean="0">
                <a:solidFill>
                  <a:schemeClr val="accent5"/>
                </a:solidFill>
              </a:rPr>
              <a:t>(based on contract)</a:t>
            </a:r>
            <a:endParaRPr lang="en-US" sz="2800" i="1" dirty="0" smtClean="0">
              <a:solidFill>
                <a:schemeClr val="accent5"/>
              </a:solidFill>
            </a:endParaRPr>
          </a:p>
          <a:p>
            <a:pPr marL="804863" lvl="1" indent="-347663">
              <a:lnSpc>
                <a:spcPct val="150000"/>
              </a:lnSpc>
              <a:buFont typeface="+mj-lt"/>
              <a:buAutoNum type="arabicPeriod"/>
            </a:pPr>
            <a:r>
              <a:rPr lang="en-US" i="1" dirty="0" smtClean="0">
                <a:solidFill>
                  <a:schemeClr val="accent5"/>
                </a:solidFill>
              </a:rPr>
              <a:t>Years Of Service Credit</a:t>
            </a:r>
          </a:p>
          <a:p>
            <a:pPr>
              <a:lnSpc>
                <a:spcPct val="100000"/>
              </a:lnSpc>
            </a:pPr>
            <a:r>
              <a:rPr lang="en-US" dirty="0" smtClean="0">
                <a:solidFill>
                  <a:schemeClr val="accent5"/>
                </a:solidFill>
              </a:rPr>
              <a:t>Buy early to save money</a:t>
            </a:r>
          </a:p>
          <a:p>
            <a:pPr>
              <a:lnSpc>
                <a:spcPct val="100000"/>
              </a:lnSpc>
            </a:pPr>
            <a:r>
              <a:rPr lang="en-US" dirty="0" smtClean="0">
                <a:solidFill>
                  <a:schemeClr val="accent5"/>
                </a:solidFill>
              </a:rPr>
              <a:t>Must be paid in full before retirement date</a:t>
            </a:r>
          </a:p>
          <a:p>
            <a:pPr marL="971550" lvl="1" indent="-514350">
              <a:buFont typeface="+mj-lt"/>
              <a:buAutoNum type="arabicPeriod"/>
            </a:pPr>
            <a:endParaRPr lang="en-US" dirty="0">
              <a:solidFill>
                <a:schemeClr val="accent5"/>
              </a:solidFill>
            </a:endParaRPr>
          </a:p>
        </p:txBody>
      </p:sp>
      <p:sp>
        <p:nvSpPr>
          <p:cNvPr id="7" name="Content Placeholder 2"/>
          <p:cNvSpPr>
            <a:spLocks noGrp="1"/>
          </p:cNvSpPr>
          <p:nvPr>
            <p:ph sz="half" idx="1"/>
          </p:nvPr>
        </p:nvSpPr>
        <p:spPr>
          <a:xfrm>
            <a:off x="6580288" y="1981044"/>
            <a:ext cx="4819895" cy="3694199"/>
          </a:xfrm>
        </p:spPr>
        <p:txBody>
          <a:bodyPr/>
          <a:lstStyle/>
          <a:p>
            <a:r>
              <a:rPr lang="en-US" dirty="0" smtClean="0">
                <a:solidFill>
                  <a:schemeClr val="accent5"/>
                </a:solidFill>
              </a:rPr>
              <a:t>Qualifying factors**</a:t>
            </a:r>
          </a:p>
          <a:p>
            <a:pPr lvl="1"/>
            <a:r>
              <a:rPr lang="en-US" dirty="0" smtClean="0">
                <a:solidFill>
                  <a:schemeClr val="accent5"/>
                </a:solidFill>
              </a:rPr>
              <a:t>Service Prior to Membership</a:t>
            </a:r>
          </a:p>
          <a:p>
            <a:pPr lvl="1"/>
            <a:r>
              <a:rPr lang="en-US" dirty="0" smtClean="0">
                <a:solidFill>
                  <a:schemeClr val="accent5"/>
                </a:solidFill>
              </a:rPr>
              <a:t>Prior Service</a:t>
            </a:r>
          </a:p>
          <a:p>
            <a:pPr lvl="1"/>
            <a:r>
              <a:rPr lang="en-US" dirty="0" smtClean="0">
                <a:solidFill>
                  <a:schemeClr val="accent5"/>
                </a:solidFill>
              </a:rPr>
              <a:t>Military Service Credit/LOA</a:t>
            </a:r>
          </a:p>
          <a:p>
            <a:pPr lvl="1"/>
            <a:r>
              <a:rPr lang="en-US" dirty="0" smtClean="0">
                <a:solidFill>
                  <a:schemeClr val="accent5"/>
                </a:solidFill>
              </a:rPr>
              <a:t>Leave of Absence/Layoff</a:t>
            </a:r>
          </a:p>
          <a:p>
            <a:pPr lvl="1"/>
            <a:r>
              <a:rPr lang="en-US" dirty="0" smtClean="0">
                <a:solidFill>
                  <a:schemeClr val="accent5"/>
                </a:solidFill>
              </a:rPr>
              <a:t>Peace Corps</a:t>
            </a:r>
          </a:p>
          <a:p>
            <a:pPr lvl="1"/>
            <a:r>
              <a:rPr lang="en-US" dirty="0" smtClean="0">
                <a:solidFill>
                  <a:schemeClr val="accent5"/>
                </a:solidFill>
              </a:rPr>
              <a:t>AmeriCorps*VISTA Service</a:t>
            </a:r>
          </a:p>
          <a:p>
            <a:pPr lvl="1"/>
            <a:r>
              <a:rPr lang="en-US" dirty="0" smtClean="0">
                <a:solidFill>
                  <a:schemeClr val="accent5"/>
                </a:solidFill>
              </a:rPr>
              <a:t>Permissive Service Credit</a:t>
            </a:r>
          </a:p>
          <a:p>
            <a:pPr lvl="1"/>
            <a:r>
              <a:rPr lang="en-US" dirty="0" smtClean="0">
                <a:solidFill>
                  <a:schemeClr val="accent5"/>
                </a:solidFill>
              </a:rPr>
              <a:t>Additional Service</a:t>
            </a:r>
            <a:endParaRPr lang="en-US" dirty="0">
              <a:solidFill>
                <a:schemeClr val="accent5"/>
              </a:solidFill>
            </a:endParaRPr>
          </a:p>
        </p:txBody>
      </p:sp>
      <p:sp>
        <p:nvSpPr>
          <p:cNvPr id="8" name="TextBox 7"/>
          <p:cNvSpPr txBox="1"/>
          <p:nvPr/>
        </p:nvSpPr>
        <p:spPr>
          <a:xfrm>
            <a:off x="6580288" y="5876270"/>
            <a:ext cx="4830418" cy="461665"/>
          </a:xfrm>
          <a:prstGeom prst="rect">
            <a:avLst/>
          </a:prstGeom>
          <a:noFill/>
        </p:spPr>
        <p:txBody>
          <a:bodyPr wrap="square" rtlCol="0">
            <a:spAutoFit/>
          </a:bodyPr>
          <a:lstStyle/>
          <a:p>
            <a:pPr algn="r"/>
            <a:r>
              <a:rPr lang="en-US" sz="1200" i="1" dirty="0" smtClean="0">
                <a:solidFill>
                  <a:schemeClr val="accent5"/>
                </a:solidFill>
              </a:rPr>
              <a:t>**This list fluctuates among agencies and over time, please be sure to check for your most current list of options with PERS/STRS.</a:t>
            </a:r>
            <a:endParaRPr lang="en-US" sz="1200" i="1" dirty="0">
              <a:solidFill>
                <a:schemeClr val="accent5"/>
              </a:solidFill>
            </a:endParaRPr>
          </a:p>
        </p:txBody>
      </p:sp>
    </p:spTree>
    <p:extLst>
      <p:ext uri="{BB962C8B-B14F-4D97-AF65-F5344CB8AC3E}">
        <p14:creationId xmlns:p14="http://schemas.microsoft.com/office/powerpoint/2010/main" val="4288584046"/>
      </p:ext>
    </p:extLst>
  </p:cSld>
  <p:clrMapOvr>
    <a:masterClrMapping/>
  </p:clrMapOvr>
  <p:transition spd="slow">
    <p:wip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6210" y="1117853"/>
            <a:ext cx="9622365" cy="668705"/>
          </a:xfrm>
        </p:spPr>
        <p:txBody>
          <a:bodyPr>
            <a:normAutofit fontScale="90000"/>
          </a:bodyPr>
          <a:lstStyle/>
          <a:p>
            <a:r>
              <a:rPr lang="en-US" dirty="0" smtClean="0">
                <a:solidFill>
                  <a:schemeClr val="accent5"/>
                </a:solidFill>
                <a:effectLst>
                  <a:outerShdw blurRad="38100" dist="38100" dir="2700000" algn="tl">
                    <a:srgbClr val="000000">
                      <a:alpha val="43137"/>
                    </a:srgbClr>
                  </a:outerShdw>
                </a:effectLst>
              </a:rPr>
              <a:t>HOW TO PURCHASE SERVICE CREDIT</a:t>
            </a:r>
            <a:endParaRPr lang="en-US" dirty="0">
              <a:solidFill>
                <a:schemeClr val="accent5"/>
              </a:solidFill>
              <a:effectLst>
                <a:outerShdw blurRad="38100" dist="38100" dir="2700000" algn="tl">
                  <a:srgbClr val="000000">
                    <a:alpha val="43137"/>
                  </a:srgbClr>
                </a:outerShdw>
              </a:effectLst>
            </a:endParaRPr>
          </a:p>
        </p:txBody>
      </p:sp>
      <p:sp>
        <p:nvSpPr>
          <p:cNvPr id="6" name="Content Placeholder 2"/>
          <p:cNvSpPr>
            <a:spLocks noGrp="1"/>
          </p:cNvSpPr>
          <p:nvPr>
            <p:ph sz="half" idx="1"/>
          </p:nvPr>
        </p:nvSpPr>
        <p:spPr>
          <a:xfrm>
            <a:off x="1391478" y="1786558"/>
            <a:ext cx="10257182" cy="3888685"/>
          </a:xfrm>
        </p:spPr>
        <p:txBody>
          <a:bodyPr>
            <a:normAutofit fontScale="92500" lnSpcReduction="20000"/>
          </a:bodyPr>
          <a:lstStyle/>
          <a:p>
            <a:pPr marL="0" indent="0">
              <a:buNone/>
            </a:pPr>
            <a:r>
              <a:rPr lang="en-US" i="1" dirty="0" smtClean="0">
                <a:solidFill>
                  <a:schemeClr val="accent5"/>
                </a:solidFill>
              </a:rPr>
              <a:t>CALPERS:</a:t>
            </a:r>
          </a:p>
          <a:p>
            <a:pPr marL="0" indent="0">
              <a:buNone/>
            </a:pPr>
            <a:r>
              <a:rPr lang="en-US" sz="2000" i="1" dirty="0" smtClean="0">
                <a:solidFill>
                  <a:schemeClr val="accent5"/>
                </a:solidFill>
                <a:latin typeface="Calibri Light" panose="020F0302020204030204" pitchFamily="34" charset="0"/>
                <a:cs typeface="Calibri Light" panose="020F0302020204030204" pitchFamily="34" charset="0"/>
              </a:rPr>
              <a:t>“To request online, log in to </a:t>
            </a:r>
            <a:r>
              <a:rPr lang="en-US" sz="2000" i="1" dirty="0" err="1" smtClean="0">
                <a:solidFill>
                  <a:schemeClr val="accent5"/>
                </a:solidFill>
                <a:latin typeface="Calibri Light" panose="020F0302020204030204" pitchFamily="34" charset="0"/>
                <a:cs typeface="Calibri Light" panose="020F0302020204030204" pitchFamily="34" charset="0"/>
                <a:hlinkClick r:id="rId3" tooltip="Opens in new window"/>
              </a:rPr>
              <a:t>myCalPERS</a:t>
            </a:r>
            <a:r>
              <a:rPr lang="en-US" sz="2000" i="1" dirty="0" smtClean="0">
                <a:solidFill>
                  <a:schemeClr val="accent5"/>
                </a:solidFill>
                <a:latin typeface="Calibri Light" panose="020F0302020204030204" pitchFamily="34" charset="0"/>
                <a:cs typeface="Calibri Light" panose="020F0302020204030204" pitchFamily="34" charset="0"/>
              </a:rPr>
              <a:t>. Go to the </a:t>
            </a:r>
            <a:r>
              <a:rPr lang="en-US" sz="2000" b="1" i="1" dirty="0" smtClean="0">
                <a:solidFill>
                  <a:schemeClr val="accent5"/>
                </a:solidFill>
                <a:latin typeface="Calibri Light" panose="020F0302020204030204" pitchFamily="34" charset="0"/>
                <a:cs typeface="Calibri Light" panose="020F0302020204030204" pitchFamily="34" charset="0"/>
              </a:rPr>
              <a:t>Retirement</a:t>
            </a:r>
            <a:r>
              <a:rPr lang="en-US" sz="2000" i="1" dirty="0" smtClean="0">
                <a:solidFill>
                  <a:schemeClr val="accent5"/>
                </a:solidFill>
                <a:latin typeface="Calibri Light" panose="020F0302020204030204" pitchFamily="34" charset="0"/>
                <a:cs typeface="Calibri Light" panose="020F0302020204030204" pitchFamily="34" charset="0"/>
              </a:rPr>
              <a:t> tab, select </a:t>
            </a:r>
            <a:r>
              <a:rPr lang="en-US" sz="2000" b="1" i="1" dirty="0" smtClean="0">
                <a:solidFill>
                  <a:schemeClr val="accent5"/>
                </a:solidFill>
                <a:latin typeface="Calibri Light" panose="020F0302020204030204" pitchFamily="34" charset="0"/>
                <a:cs typeface="Calibri Light" panose="020F0302020204030204" pitchFamily="34" charset="0"/>
              </a:rPr>
              <a:t>Service Credit Purchase</a:t>
            </a:r>
            <a:r>
              <a:rPr lang="en-US" sz="2000" i="1" dirty="0" smtClean="0">
                <a:solidFill>
                  <a:schemeClr val="accent5"/>
                </a:solidFill>
                <a:latin typeface="Calibri Light" panose="020F0302020204030204" pitchFamily="34" charset="0"/>
                <a:cs typeface="Calibri Light" panose="020F0302020204030204" pitchFamily="34" charset="0"/>
              </a:rPr>
              <a:t> followed by the </a:t>
            </a:r>
            <a:r>
              <a:rPr lang="en-US" sz="2000" b="1" i="1" dirty="0" smtClean="0">
                <a:solidFill>
                  <a:schemeClr val="accent5"/>
                </a:solidFill>
                <a:latin typeface="Calibri Light" panose="020F0302020204030204" pitchFamily="34" charset="0"/>
                <a:cs typeface="Calibri Light" panose="020F0302020204030204" pitchFamily="34" charset="0"/>
              </a:rPr>
              <a:t>Search for Purchase Options</a:t>
            </a:r>
            <a:r>
              <a:rPr lang="en-US" sz="2000" i="1" dirty="0" smtClean="0">
                <a:solidFill>
                  <a:schemeClr val="accent5"/>
                </a:solidFill>
                <a:latin typeface="Calibri Light" panose="020F0302020204030204" pitchFamily="34" charset="0"/>
                <a:cs typeface="Calibri Light" panose="020F0302020204030204" pitchFamily="34" charset="0"/>
              </a:rPr>
              <a:t> button. You will be prompted to answer a series of questions to help determine which service credit types you may be eligible to purchase. You will also be asked to provide employment and service information for the requested period. Once all required information has been completed, you can view the estimated cost for any available purchase options and submit your request for </a:t>
            </a:r>
            <a:r>
              <a:rPr lang="en-US" sz="2000" i="1" dirty="0">
                <a:solidFill>
                  <a:schemeClr val="accent5"/>
                </a:solidFill>
                <a:latin typeface="Calibri Light" panose="020F0302020204030204" pitchFamily="34" charset="0"/>
                <a:cs typeface="Calibri Light" panose="020F0302020204030204" pitchFamily="34" charset="0"/>
              </a:rPr>
              <a:t>review</a:t>
            </a:r>
            <a:r>
              <a:rPr lang="en-US" sz="2000" i="1" dirty="0" smtClean="0">
                <a:solidFill>
                  <a:schemeClr val="accent5"/>
                </a:solidFill>
                <a:latin typeface="Calibri Light" panose="020F0302020204030204" pitchFamily="34" charset="0"/>
                <a:cs typeface="Calibri Light" panose="020F0302020204030204" pitchFamily="34" charset="0"/>
              </a:rPr>
              <a:t>.”				 </a:t>
            </a:r>
            <a:r>
              <a:rPr lang="en-US" sz="1300" dirty="0">
                <a:solidFill>
                  <a:schemeClr val="accent5"/>
                </a:solidFill>
                <a:latin typeface="Calibri Light" panose="020F0302020204030204" pitchFamily="34" charset="0"/>
                <a:cs typeface="Calibri Light" panose="020F0302020204030204" pitchFamily="34" charset="0"/>
                <a:hlinkClick r:id="rId4"/>
              </a:rPr>
              <a:t>https://</a:t>
            </a:r>
            <a:r>
              <a:rPr lang="en-US" sz="1300" dirty="0" smtClean="0">
                <a:solidFill>
                  <a:schemeClr val="accent5"/>
                </a:solidFill>
                <a:latin typeface="Calibri Light" panose="020F0302020204030204" pitchFamily="34" charset="0"/>
                <a:cs typeface="Calibri Light" panose="020F0302020204030204" pitchFamily="34" charset="0"/>
                <a:hlinkClick r:id="rId4"/>
              </a:rPr>
              <a:t>www.calpers.ca.gov/page/active-members/retirement-benefits/service-credit</a:t>
            </a:r>
            <a:r>
              <a:rPr lang="en-US" sz="1300" dirty="0" smtClean="0">
                <a:solidFill>
                  <a:schemeClr val="accent5"/>
                </a:solidFill>
                <a:latin typeface="Calibri Light" panose="020F0302020204030204" pitchFamily="34" charset="0"/>
                <a:cs typeface="Calibri Light" panose="020F0302020204030204" pitchFamily="34" charset="0"/>
              </a:rPr>
              <a:t> </a:t>
            </a:r>
            <a:endParaRPr lang="en-US" sz="2000" dirty="0" smtClean="0">
              <a:solidFill>
                <a:schemeClr val="accent5"/>
              </a:solidFill>
              <a:latin typeface="Calibri Light" panose="020F0302020204030204" pitchFamily="34" charset="0"/>
              <a:cs typeface="Calibri Light" panose="020F0302020204030204" pitchFamily="34" charset="0"/>
            </a:endParaRPr>
          </a:p>
          <a:p>
            <a:pPr marL="0" indent="0">
              <a:buNone/>
            </a:pPr>
            <a:r>
              <a:rPr lang="en-US" i="1" dirty="0" smtClean="0">
                <a:solidFill>
                  <a:schemeClr val="accent5"/>
                </a:solidFill>
              </a:rPr>
              <a:t>CALSTRS:</a:t>
            </a:r>
          </a:p>
          <a:p>
            <a:pPr marL="0" indent="0">
              <a:buNone/>
            </a:pPr>
            <a:r>
              <a:rPr lang="en-US" sz="2000" i="1" dirty="0" smtClean="0">
                <a:solidFill>
                  <a:schemeClr val="accent5"/>
                </a:solidFill>
                <a:latin typeface="Calibri Light" panose="020F0302020204030204" pitchFamily="34" charset="0"/>
                <a:cs typeface="Calibri Light" panose="020F0302020204030204" pitchFamily="34" charset="0"/>
              </a:rPr>
              <a:t>“To </a:t>
            </a:r>
            <a:r>
              <a:rPr lang="en-US" sz="2000" i="1" dirty="0">
                <a:solidFill>
                  <a:schemeClr val="accent5"/>
                </a:solidFill>
                <a:latin typeface="Calibri Light" panose="020F0302020204030204" pitchFamily="34" charset="0"/>
                <a:cs typeface="Calibri Light" panose="020F0302020204030204" pitchFamily="34" charset="0"/>
              </a:rPr>
              <a:t>see how your service credit purchase can increase your monthly retirement benefit, visit </a:t>
            </a:r>
            <a:r>
              <a:rPr lang="en-US" sz="2000" i="1" dirty="0" smtClean="0">
                <a:solidFill>
                  <a:schemeClr val="accent5"/>
                </a:solidFill>
                <a:latin typeface="Calibri Light" panose="020F0302020204030204" pitchFamily="34" charset="0"/>
                <a:cs typeface="Calibri Light" panose="020F0302020204030204" pitchFamily="34" charset="0"/>
              </a:rPr>
              <a:t>CalSTRS.com/calculators. </a:t>
            </a:r>
            <a:r>
              <a:rPr lang="en-US" sz="2000" i="1" dirty="0">
                <a:solidFill>
                  <a:schemeClr val="accent5"/>
                </a:solidFill>
                <a:latin typeface="Calibri Light" panose="020F0302020204030204" pitchFamily="34" charset="0"/>
                <a:cs typeface="Calibri Light" panose="020F0302020204030204" pitchFamily="34" charset="0"/>
              </a:rPr>
              <a:t>Use the Retirement Benefits Calculator to estimate your monthly benefit with and without the additional service </a:t>
            </a:r>
            <a:r>
              <a:rPr lang="en-US" sz="2000" i="1" dirty="0" smtClean="0">
                <a:solidFill>
                  <a:schemeClr val="accent5"/>
                </a:solidFill>
                <a:latin typeface="Calibri Light" panose="020F0302020204030204" pitchFamily="34" charset="0"/>
                <a:cs typeface="Calibri Light" panose="020F0302020204030204" pitchFamily="34" charset="0"/>
              </a:rPr>
              <a:t>credit… </a:t>
            </a:r>
            <a:r>
              <a:rPr lang="en-US" sz="2000" i="1" dirty="0">
                <a:solidFill>
                  <a:schemeClr val="accent5"/>
                </a:solidFill>
                <a:latin typeface="Calibri Light" panose="020F0302020204030204" pitchFamily="34" charset="0"/>
                <a:cs typeface="Calibri Light" panose="020F0302020204030204" pitchFamily="34" charset="0"/>
              </a:rPr>
              <a:t>Calculate how long it will take to recover your cost to pay for the service </a:t>
            </a:r>
            <a:r>
              <a:rPr lang="en-US" sz="2000" i="1" dirty="0" smtClean="0">
                <a:solidFill>
                  <a:schemeClr val="accent5"/>
                </a:solidFill>
                <a:latin typeface="Calibri Light" panose="020F0302020204030204" pitchFamily="34" charset="0"/>
                <a:cs typeface="Calibri Light" panose="020F0302020204030204" pitchFamily="34" charset="0"/>
              </a:rPr>
              <a:t>credit… Consider speaking with a financial planner before making a decision… </a:t>
            </a:r>
            <a:r>
              <a:rPr lang="en-US" sz="2000" i="1" dirty="0">
                <a:solidFill>
                  <a:schemeClr val="accent5"/>
                </a:solidFill>
                <a:latin typeface="Calibri Light" panose="020F0302020204030204" pitchFamily="34" charset="0"/>
                <a:cs typeface="Calibri Light" panose="020F0302020204030204" pitchFamily="34" charset="0"/>
              </a:rPr>
              <a:t>Find the appropriate forms at </a:t>
            </a:r>
            <a:r>
              <a:rPr lang="en-US" sz="2000" i="1" dirty="0" err="1">
                <a:solidFill>
                  <a:schemeClr val="accent5"/>
                </a:solidFill>
                <a:latin typeface="Calibri Light" panose="020F0302020204030204" pitchFamily="34" charset="0"/>
                <a:cs typeface="Calibri Light" panose="020F0302020204030204" pitchFamily="34" charset="0"/>
              </a:rPr>
              <a:t>myCalSTRS</a:t>
            </a:r>
            <a:r>
              <a:rPr lang="en-US" sz="2000" i="1" dirty="0">
                <a:solidFill>
                  <a:schemeClr val="accent5"/>
                </a:solidFill>
                <a:latin typeface="Calibri Light" panose="020F0302020204030204" pitchFamily="34" charset="0"/>
                <a:cs typeface="Calibri Light" panose="020F0302020204030204" pitchFamily="34" charset="0"/>
              </a:rPr>
              <a:t> </a:t>
            </a:r>
            <a:r>
              <a:rPr lang="en-US" sz="2000" i="1" dirty="0" smtClean="0">
                <a:solidFill>
                  <a:schemeClr val="accent5"/>
                </a:solidFill>
                <a:latin typeface="Calibri Light" panose="020F0302020204030204" pitchFamily="34" charset="0"/>
                <a:cs typeface="Calibri Light" panose="020F0302020204030204" pitchFamily="34" charset="0"/>
              </a:rPr>
              <a:t>or CalSTRS.com/forms </a:t>
            </a:r>
            <a:r>
              <a:rPr lang="en-US" sz="2000" i="1" dirty="0">
                <a:solidFill>
                  <a:schemeClr val="accent5"/>
                </a:solidFill>
                <a:latin typeface="Calibri Light" panose="020F0302020204030204" pitchFamily="34" charset="0"/>
                <a:cs typeface="Calibri Light" panose="020F0302020204030204" pitchFamily="34" charset="0"/>
              </a:rPr>
              <a:t>and submit them to us</a:t>
            </a:r>
            <a:r>
              <a:rPr lang="en-US" sz="2000" i="1" dirty="0" smtClean="0">
                <a:solidFill>
                  <a:schemeClr val="accent5"/>
                </a:solidFill>
                <a:latin typeface="Calibri Light" panose="020F0302020204030204" pitchFamily="34" charset="0"/>
                <a:cs typeface="Calibri Light" panose="020F0302020204030204" pitchFamily="34" charset="0"/>
              </a:rPr>
              <a:t>. Once </a:t>
            </a:r>
            <a:r>
              <a:rPr lang="en-US" sz="2000" i="1" dirty="0">
                <a:solidFill>
                  <a:schemeClr val="accent5"/>
                </a:solidFill>
                <a:latin typeface="Calibri Light" panose="020F0302020204030204" pitchFamily="34" charset="0"/>
                <a:cs typeface="Calibri Light" panose="020F0302020204030204" pitchFamily="34" charset="0"/>
              </a:rPr>
              <a:t>we receive your forms, we will </a:t>
            </a:r>
            <a:r>
              <a:rPr lang="en-US" sz="2000" i="1" dirty="0" smtClean="0">
                <a:solidFill>
                  <a:schemeClr val="accent5"/>
                </a:solidFill>
                <a:latin typeface="Calibri Light" panose="020F0302020204030204" pitchFamily="34" charset="0"/>
                <a:cs typeface="Calibri Light" panose="020F0302020204030204" pitchFamily="34" charset="0"/>
              </a:rPr>
              <a:t>determine your </a:t>
            </a:r>
            <a:r>
              <a:rPr lang="en-US" sz="2000" i="1" dirty="0">
                <a:solidFill>
                  <a:schemeClr val="accent5"/>
                </a:solidFill>
                <a:latin typeface="Calibri Light" panose="020F0302020204030204" pitchFamily="34" charset="0"/>
                <a:cs typeface="Calibri Light" panose="020F0302020204030204" pitchFamily="34" charset="0"/>
              </a:rPr>
              <a:t>eligibility and send you a billing </a:t>
            </a:r>
            <a:r>
              <a:rPr lang="en-US" sz="2100" i="1" dirty="0" smtClean="0">
                <a:solidFill>
                  <a:schemeClr val="accent5"/>
                </a:solidFill>
                <a:latin typeface="Calibri Light" panose="020F0302020204030204" pitchFamily="34" charset="0"/>
                <a:cs typeface="Calibri Light" panose="020F0302020204030204" pitchFamily="34" charset="0"/>
              </a:rPr>
              <a:t>statement… </a:t>
            </a:r>
            <a:r>
              <a:rPr lang="en-US" sz="2100" i="1" dirty="0">
                <a:solidFill>
                  <a:schemeClr val="accent5"/>
                </a:solidFill>
                <a:latin typeface="Calibri Light" panose="020F0302020204030204" pitchFamily="34" charset="0"/>
                <a:cs typeface="Calibri Light" panose="020F0302020204030204" pitchFamily="34" charset="0"/>
              </a:rPr>
              <a:t>We will provide a rollover request with your billing statement</a:t>
            </a:r>
            <a:r>
              <a:rPr lang="en-US" sz="2100" i="1" dirty="0" smtClean="0">
                <a:solidFill>
                  <a:schemeClr val="accent5"/>
                </a:solidFill>
                <a:latin typeface="Calibri Light" panose="020F0302020204030204" pitchFamily="34" charset="0"/>
                <a:cs typeface="Calibri Light" panose="020F0302020204030204" pitchFamily="34" charset="0"/>
              </a:rPr>
              <a:t>.” 	       </a:t>
            </a:r>
            <a:r>
              <a:rPr lang="en-US" sz="1300" i="1" dirty="0">
                <a:solidFill>
                  <a:schemeClr val="accent5"/>
                </a:solidFill>
                <a:latin typeface="Calibri Light" panose="020F0302020204030204" pitchFamily="34" charset="0"/>
                <a:cs typeface="Calibri Light" panose="020F0302020204030204" pitchFamily="34" charset="0"/>
                <a:hlinkClick r:id="rId5"/>
              </a:rPr>
              <a:t>https://</a:t>
            </a:r>
            <a:r>
              <a:rPr lang="en-US" sz="1300" i="1" dirty="0" smtClean="0">
                <a:solidFill>
                  <a:schemeClr val="accent5"/>
                </a:solidFill>
                <a:latin typeface="Calibri Light" panose="020F0302020204030204" pitchFamily="34" charset="0"/>
                <a:cs typeface="Calibri Light" panose="020F0302020204030204" pitchFamily="34" charset="0"/>
                <a:hlinkClick r:id="rId5"/>
              </a:rPr>
              <a:t>www.calstrs.com/sites/main/files/file-attachments/purchaseadditionalservicecredit.pdf</a:t>
            </a:r>
            <a:r>
              <a:rPr lang="en-US" sz="1300" i="1" dirty="0" smtClean="0">
                <a:solidFill>
                  <a:schemeClr val="accent5"/>
                </a:solidFill>
                <a:latin typeface="Calibri Light" panose="020F0302020204030204" pitchFamily="34" charset="0"/>
                <a:cs typeface="Calibri Light" panose="020F0302020204030204" pitchFamily="34" charset="0"/>
              </a:rPr>
              <a:t> </a:t>
            </a:r>
            <a:endParaRPr lang="en-US" sz="1300" i="1" dirty="0">
              <a:solidFill>
                <a:schemeClr val="accent5"/>
              </a:solidFill>
              <a:latin typeface="Calibri Light" panose="020F0302020204030204" pitchFamily="34" charset="0"/>
              <a:cs typeface="Calibri Light" panose="020F0302020204030204" pitchFamily="34" charset="0"/>
            </a:endParaRPr>
          </a:p>
        </p:txBody>
      </p:sp>
      <p:sp>
        <p:nvSpPr>
          <p:cNvPr id="4" name="TextBox 3"/>
          <p:cNvSpPr txBox="1"/>
          <p:nvPr/>
        </p:nvSpPr>
        <p:spPr>
          <a:xfrm>
            <a:off x="1003852" y="5883965"/>
            <a:ext cx="10108096" cy="369332"/>
          </a:xfrm>
          <a:prstGeom prst="rect">
            <a:avLst/>
          </a:prstGeom>
          <a:noFill/>
        </p:spPr>
        <p:txBody>
          <a:bodyPr wrap="square" rtlCol="0">
            <a:spAutoFit/>
          </a:bodyPr>
          <a:lstStyle/>
          <a:p>
            <a:r>
              <a:rPr lang="en-US" dirty="0">
                <a:solidFill>
                  <a:schemeClr val="accent5"/>
                </a:solidFill>
              </a:rPr>
              <a:t>Go to </a:t>
            </a:r>
            <a:r>
              <a:rPr lang="en-US" dirty="0" err="1">
                <a:solidFill>
                  <a:schemeClr val="accent5"/>
                </a:solidFill>
              </a:rPr>
              <a:t>CalSTRS</a:t>
            </a:r>
            <a:r>
              <a:rPr lang="en-US" dirty="0">
                <a:solidFill>
                  <a:schemeClr val="accent5"/>
                </a:solidFill>
              </a:rPr>
              <a:t> or CalPERS websites for most </a:t>
            </a:r>
            <a:r>
              <a:rPr lang="en-US" dirty="0" smtClean="0">
                <a:solidFill>
                  <a:schemeClr val="accent5"/>
                </a:solidFill>
              </a:rPr>
              <a:t>current, and complete, information</a:t>
            </a:r>
            <a:r>
              <a:rPr lang="en-US" dirty="0">
                <a:solidFill>
                  <a:schemeClr val="accent5"/>
                </a:solidFill>
              </a:rPr>
              <a:t>.</a:t>
            </a:r>
          </a:p>
        </p:txBody>
      </p:sp>
    </p:spTree>
    <p:extLst>
      <p:ext uri="{BB962C8B-B14F-4D97-AF65-F5344CB8AC3E}">
        <p14:creationId xmlns:p14="http://schemas.microsoft.com/office/powerpoint/2010/main" val="3390745634"/>
      </p:ext>
    </p:extLst>
  </p:cSld>
  <p:clrMapOvr>
    <a:masterClrMapping/>
  </p:clrMapOvr>
  <p:transition spd="slow">
    <p:wip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5459" y="1344065"/>
            <a:ext cx="10708341" cy="955032"/>
          </a:xfrm>
        </p:spPr>
        <p:txBody>
          <a:bodyPr/>
          <a:lstStyle/>
          <a:p>
            <a:pPr algn="ctr"/>
            <a:r>
              <a:rPr lang="en-US" dirty="0" smtClean="0">
                <a:solidFill>
                  <a:schemeClr val="bg1"/>
                </a:solidFill>
                <a:effectLst>
                  <a:outerShdw blurRad="38100" dist="38100" dir="2700000" algn="tl">
                    <a:srgbClr val="000000">
                      <a:alpha val="43137"/>
                    </a:srgbClr>
                  </a:outerShdw>
                </a:effectLst>
              </a:rPr>
              <a:t>TERMINATION OF SERVICE</a:t>
            </a:r>
            <a:endParaRPr lang="en-US" dirty="0">
              <a:solidFill>
                <a:schemeClr val="bg1"/>
              </a:solidFill>
              <a:effectLst>
                <a:outerShdw blurRad="38100" dist="38100" dir="2700000" algn="tl">
                  <a:srgbClr val="000000">
                    <a:alpha val="43137"/>
                  </a:srgbClr>
                </a:outerShdw>
              </a:effectLst>
            </a:endParaRPr>
          </a:p>
        </p:txBody>
      </p:sp>
      <p:sp>
        <p:nvSpPr>
          <p:cNvPr id="4" name="Content Placeholder 2"/>
          <p:cNvSpPr txBox="1">
            <a:spLocks/>
          </p:cNvSpPr>
          <p:nvPr/>
        </p:nvSpPr>
        <p:spPr>
          <a:xfrm>
            <a:off x="645459" y="2299096"/>
            <a:ext cx="10405685" cy="382340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buFont typeface="Wingdings 3" panose="05040102010807070707" pitchFamily="18" charset="2"/>
              <a:buChar char=""/>
            </a:pPr>
            <a:r>
              <a:rPr lang="en-US" dirty="0" smtClean="0">
                <a:solidFill>
                  <a:schemeClr val="bg1"/>
                </a:solidFill>
              </a:rPr>
              <a:t>Leave your money in the plan for modest growth over time</a:t>
            </a:r>
          </a:p>
          <a:p>
            <a:pPr>
              <a:lnSpc>
                <a:spcPct val="150000"/>
              </a:lnSpc>
              <a:buFont typeface="Wingdings 3" panose="05040102010807070707" pitchFamily="18" charset="2"/>
              <a:buChar char=""/>
            </a:pPr>
            <a:r>
              <a:rPr lang="en-US" dirty="0" smtClean="0">
                <a:solidFill>
                  <a:schemeClr val="bg1"/>
                </a:solidFill>
              </a:rPr>
              <a:t>Roll it over to an IRA or 403b with your new employer </a:t>
            </a:r>
          </a:p>
          <a:p>
            <a:pPr>
              <a:lnSpc>
                <a:spcPct val="150000"/>
              </a:lnSpc>
              <a:buFont typeface="Wingdings 3" panose="05040102010807070707" pitchFamily="18" charset="2"/>
              <a:buChar char=""/>
            </a:pPr>
            <a:r>
              <a:rPr lang="en-US" dirty="0" smtClean="0">
                <a:solidFill>
                  <a:schemeClr val="bg1"/>
                </a:solidFill>
              </a:rPr>
              <a:t>Take a cash distribution (federal and state taxes will be taken)</a:t>
            </a:r>
          </a:p>
          <a:p>
            <a:pPr>
              <a:lnSpc>
                <a:spcPct val="150000"/>
              </a:lnSpc>
              <a:buFont typeface="Wingdings 3" panose="05040102010807070707" pitchFamily="18" charset="2"/>
              <a:buChar char=""/>
            </a:pPr>
            <a:r>
              <a:rPr lang="en-US" dirty="0" smtClean="0">
                <a:solidFill>
                  <a:schemeClr val="bg1"/>
                </a:solidFill>
              </a:rPr>
              <a:t>If you become full-time, use it to buy back service credit hours. This option may be available even if you move out of state.</a:t>
            </a:r>
            <a:endParaRPr lang="en-US" dirty="0">
              <a:solidFill>
                <a:schemeClr val="bg1"/>
              </a:solidFill>
            </a:endParaRPr>
          </a:p>
        </p:txBody>
      </p:sp>
    </p:spTree>
    <p:extLst>
      <p:ext uri="{BB962C8B-B14F-4D97-AF65-F5344CB8AC3E}">
        <p14:creationId xmlns:p14="http://schemas.microsoft.com/office/powerpoint/2010/main" val="2414092264"/>
      </p:ext>
    </p:extLst>
  </p:cSld>
  <p:clrMapOvr>
    <a:masterClrMapping/>
  </p:clrMapOvr>
  <p:transition spd="slow">
    <p:wip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5459" y="1344064"/>
            <a:ext cx="10708341" cy="767957"/>
          </a:xfrm>
        </p:spPr>
        <p:txBody>
          <a:bodyPr>
            <a:normAutofit fontScale="90000"/>
          </a:bodyPr>
          <a:lstStyle/>
          <a:p>
            <a:pPr algn="ctr"/>
            <a:r>
              <a:rPr lang="en-US" sz="5400" dirty="0" smtClean="0">
                <a:solidFill>
                  <a:schemeClr val="bg1"/>
                </a:solidFill>
                <a:effectLst>
                  <a:outerShdw blurRad="38100" dist="38100" dir="2700000" algn="tl">
                    <a:srgbClr val="000000">
                      <a:alpha val="43137"/>
                    </a:srgbClr>
                  </a:outerShdw>
                </a:effectLst>
              </a:rPr>
              <a:t>BENEFITS</a:t>
            </a:r>
            <a:endParaRPr lang="en-US" sz="5400" dirty="0">
              <a:solidFill>
                <a:schemeClr val="bg1"/>
              </a:solidFill>
              <a:effectLst>
                <a:outerShdw blurRad="38100" dist="38100" dir="2700000" algn="tl">
                  <a:srgbClr val="000000">
                    <a:alpha val="43137"/>
                  </a:srgbClr>
                </a:outerShdw>
              </a:effectLst>
            </a:endParaRPr>
          </a:p>
        </p:txBody>
      </p:sp>
      <p:sp>
        <p:nvSpPr>
          <p:cNvPr id="4" name="Content Placeholder 2"/>
          <p:cNvSpPr txBox="1">
            <a:spLocks/>
          </p:cNvSpPr>
          <p:nvPr/>
        </p:nvSpPr>
        <p:spPr>
          <a:xfrm>
            <a:off x="1118605" y="2298137"/>
            <a:ext cx="4197863" cy="3878824"/>
          </a:xfrm>
          <a:prstGeom prst="rect">
            <a:avLst/>
          </a:prstGeom>
          <a:ln>
            <a:noFill/>
          </a:ln>
          <a:effectLst>
            <a:outerShdw blurRad="107950" dist="12700" dir="5400000" algn="ctr">
              <a:srgbClr val="000000"/>
            </a:outerShdw>
          </a:effectLst>
          <a:scene3d>
            <a:camera prst="orthographicFront">
              <a:rot lat="0" lon="0" rev="0"/>
            </a:camera>
            <a:lightRig rig="chilly" dir="t"/>
          </a:scene3d>
          <a:sp3d contourW="44450" prstMaterial="matte">
            <a:bevelT w="63500" h="63500" prst="artDeco"/>
            <a:contourClr>
              <a:srgbClr val="FFFFFF"/>
            </a:contourClr>
          </a:sp3d>
        </p:spPr>
        <p:style>
          <a:lnRef idx="0">
            <a:schemeClr val="accent4"/>
          </a:lnRef>
          <a:fillRef idx="3">
            <a:schemeClr val="accent4"/>
          </a:fillRef>
          <a:effectRef idx="3">
            <a:schemeClr val="accent4"/>
          </a:effectRef>
          <a:fontRef idx="minor">
            <a:schemeClr val="lt1"/>
          </a:fontRef>
        </p:style>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u="sng" dirty="0" smtClean="0">
                <a:solidFill>
                  <a:schemeClr val="bg1"/>
                </a:solidFill>
                <a:effectLst>
                  <a:outerShdw blurRad="38100" dist="38100" dir="2700000" algn="tl">
                    <a:srgbClr val="000000">
                      <a:alpha val="43137"/>
                    </a:srgbClr>
                  </a:outerShdw>
                </a:effectLst>
              </a:rPr>
              <a:t>DISTRICT</a:t>
            </a:r>
            <a:endParaRPr lang="en-US" dirty="0" smtClean="0">
              <a:solidFill>
                <a:schemeClr val="bg1"/>
              </a:solidFill>
              <a:effectLst>
                <a:outerShdw blurRad="38100" dist="38100" dir="2700000" algn="tl">
                  <a:srgbClr val="000000">
                    <a:alpha val="43137"/>
                  </a:srgbClr>
                </a:outerShdw>
              </a:effectLst>
            </a:endParaRPr>
          </a:p>
          <a:p>
            <a:r>
              <a:rPr lang="en-US" dirty="0" smtClean="0">
                <a:solidFill>
                  <a:srgbClr val="FF0000"/>
                </a:solidFill>
              </a:rPr>
              <a:t>1.3% </a:t>
            </a:r>
            <a:r>
              <a:rPr lang="en-US" i="1" dirty="0" smtClean="0">
                <a:solidFill>
                  <a:srgbClr val="FF0000"/>
                </a:solidFill>
              </a:rPr>
              <a:t>v</a:t>
            </a:r>
            <a:r>
              <a:rPr lang="en-US" dirty="0" smtClean="0">
                <a:solidFill>
                  <a:srgbClr val="FF0000"/>
                </a:solidFill>
              </a:rPr>
              <a:t> 6.2%</a:t>
            </a:r>
          </a:p>
          <a:p>
            <a:r>
              <a:rPr lang="en-US" dirty="0" smtClean="0">
                <a:solidFill>
                  <a:schemeClr val="bg1"/>
                </a:solidFill>
              </a:rPr>
              <a:t>No Administrative Costs</a:t>
            </a:r>
          </a:p>
          <a:p>
            <a:r>
              <a:rPr lang="en-US" dirty="0" smtClean="0">
                <a:solidFill>
                  <a:schemeClr val="bg1"/>
                </a:solidFill>
              </a:rPr>
              <a:t>TPA Administration for IRS Compliance</a:t>
            </a:r>
          </a:p>
          <a:p>
            <a:r>
              <a:rPr lang="en-US" dirty="0" smtClean="0">
                <a:solidFill>
                  <a:schemeClr val="bg1"/>
                </a:solidFill>
              </a:rPr>
              <a:t>Automated Enrollment</a:t>
            </a:r>
          </a:p>
          <a:p>
            <a:r>
              <a:rPr lang="en-US" dirty="0" smtClean="0">
                <a:solidFill>
                  <a:schemeClr val="bg1"/>
                </a:solidFill>
              </a:rPr>
              <a:t>Dedicated Setup and Support</a:t>
            </a:r>
            <a:endParaRPr lang="en-US" dirty="0">
              <a:solidFill>
                <a:schemeClr val="bg1"/>
              </a:solidFill>
            </a:endParaRPr>
          </a:p>
        </p:txBody>
      </p:sp>
      <p:sp>
        <p:nvSpPr>
          <p:cNvPr id="6" name="Content Placeholder 2"/>
          <p:cNvSpPr txBox="1">
            <a:spLocks/>
          </p:cNvSpPr>
          <p:nvPr/>
        </p:nvSpPr>
        <p:spPr>
          <a:xfrm>
            <a:off x="5877709" y="2298138"/>
            <a:ext cx="5726161" cy="3878823"/>
          </a:xfrm>
          <a:prstGeom prst="rect">
            <a:avLst/>
          </a:prstGeom>
          <a:ln>
            <a:noFill/>
          </a:ln>
          <a:effectLst>
            <a:outerShdw blurRad="107950" dist="12700" dir="5400000" algn="ctr">
              <a:srgbClr val="000000"/>
            </a:outerShdw>
          </a:effectLst>
          <a:scene3d>
            <a:camera prst="orthographicFront">
              <a:rot lat="0" lon="0" rev="0"/>
            </a:camera>
            <a:lightRig rig="chilly" dir="t"/>
          </a:scene3d>
          <a:sp3d contourW="44450" prstMaterial="matte">
            <a:bevelT w="63500" h="63500" prst="artDeco"/>
            <a:contourClr>
              <a:srgbClr val="FFFFFF"/>
            </a:contourClr>
          </a:sp3d>
        </p:spPr>
        <p:style>
          <a:lnRef idx="0">
            <a:schemeClr val="accent4"/>
          </a:lnRef>
          <a:fillRef idx="3">
            <a:schemeClr val="accent4"/>
          </a:fillRef>
          <a:effectRef idx="3">
            <a:schemeClr val="accent4"/>
          </a:effectRef>
          <a:fontRef idx="minor">
            <a:schemeClr val="lt1"/>
          </a:fontRef>
        </p:style>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u="sng" dirty="0" smtClean="0">
                <a:solidFill>
                  <a:schemeClr val="bg1"/>
                </a:solidFill>
                <a:effectLst>
                  <a:outerShdw blurRad="38100" dist="38100" dir="2700000" algn="tl">
                    <a:srgbClr val="000000">
                      <a:alpha val="43137"/>
                    </a:srgbClr>
                  </a:outerShdw>
                </a:effectLst>
              </a:rPr>
              <a:t>EMPLOYEE</a:t>
            </a:r>
            <a:endParaRPr lang="en-US" dirty="0" smtClean="0">
              <a:solidFill>
                <a:schemeClr val="bg1"/>
              </a:solidFill>
              <a:effectLst>
                <a:outerShdw blurRad="38100" dist="38100" dir="2700000" algn="tl">
                  <a:srgbClr val="000000">
                    <a:alpha val="43137"/>
                  </a:srgbClr>
                </a:outerShdw>
              </a:effectLst>
            </a:endParaRPr>
          </a:p>
          <a:p>
            <a:r>
              <a:rPr lang="en-US" dirty="0" smtClean="0">
                <a:solidFill>
                  <a:schemeClr val="bg1"/>
                </a:solidFill>
              </a:rPr>
              <a:t>Accessible</a:t>
            </a:r>
          </a:p>
          <a:p>
            <a:r>
              <a:rPr lang="en-US" dirty="0" smtClean="0">
                <a:solidFill>
                  <a:schemeClr val="bg1"/>
                </a:solidFill>
              </a:rPr>
              <a:t>Flexible – rollover, service credit</a:t>
            </a:r>
          </a:p>
          <a:p>
            <a:r>
              <a:rPr lang="en-US" dirty="0" smtClean="0">
                <a:solidFill>
                  <a:schemeClr val="bg1"/>
                </a:solidFill>
              </a:rPr>
              <a:t>100% Vested</a:t>
            </a:r>
          </a:p>
          <a:p>
            <a:r>
              <a:rPr lang="en-US" dirty="0" smtClean="0">
                <a:solidFill>
                  <a:schemeClr val="bg1"/>
                </a:solidFill>
              </a:rPr>
              <a:t>Tax-deferred Savings</a:t>
            </a:r>
          </a:p>
          <a:p>
            <a:r>
              <a:rPr lang="en-US" dirty="0" smtClean="0">
                <a:solidFill>
                  <a:schemeClr val="bg1"/>
                </a:solidFill>
              </a:rPr>
              <a:t>Interest-earning </a:t>
            </a:r>
            <a:r>
              <a:rPr lang="en-US" dirty="0" smtClean="0">
                <a:solidFill>
                  <a:schemeClr val="bg1"/>
                </a:solidFill>
              </a:rPr>
              <a:t>Retirement</a:t>
            </a:r>
          </a:p>
          <a:p>
            <a:r>
              <a:rPr lang="en-US" dirty="0" smtClean="0">
                <a:solidFill>
                  <a:schemeClr val="bg1"/>
                </a:solidFill>
              </a:rPr>
              <a:t>If receiving SS benefits, this is an extra retirement account</a:t>
            </a:r>
          </a:p>
          <a:p>
            <a:pPr marL="0" indent="0">
              <a:buNone/>
            </a:pPr>
            <a:endParaRPr lang="en-US" dirty="0" smtClean="0">
              <a:solidFill>
                <a:schemeClr val="bg1"/>
              </a:solidFill>
            </a:endParaRPr>
          </a:p>
          <a:p>
            <a:pPr marL="0" indent="0">
              <a:buNone/>
            </a:pPr>
            <a:endParaRPr lang="en-US" dirty="0" smtClean="0">
              <a:solidFill>
                <a:schemeClr val="bg1"/>
              </a:solidFill>
            </a:endParaRPr>
          </a:p>
          <a:p>
            <a:endParaRPr lang="en-US" dirty="0">
              <a:solidFill>
                <a:schemeClr val="bg1"/>
              </a:solidFill>
            </a:endParaRPr>
          </a:p>
        </p:txBody>
      </p:sp>
    </p:spTree>
    <p:extLst>
      <p:ext uri="{BB962C8B-B14F-4D97-AF65-F5344CB8AC3E}">
        <p14:creationId xmlns:p14="http://schemas.microsoft.com/office/powerpoint/2010/main" val="683511751"/>
      </p:ext>
    </p:extLst>
  </p:cSld>
  <p:clrMapOvr>
    <a:masterClrMapping/>
  </p:clrMapOvr>
  <p:transition spd="slow">
    <p:wip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17812" y="1873306"/>
            <a:ext cx="10189656" cy="1600200"/>
          </a:xfrm>
        </p:spPr>
        <p:txBody>
          <a:bodyPr>
            <a:noAutofit/>
          </a:bodyPr>
          <a:lstStyle/>
          <a:p>
            <a:pPr algn="ctr"/>
            <a:r>
              <a:rPr lang="en-US" sz="11500" dirty="0" smtClean="0">
                <a:solidFill>
                  <a:schemeClr val="accent2"/>
                </a:solidFill>
                <a:effectLst>
                  <a:outerShdw blurRad="38100" dist="38100" dir="2700000" algn="tl">
                    <a:srgbClr val="000000">
                      <a:alpha val="43137"/>
                    </a:srgbClr>
                  </a:outerShdw>
                </a:effectLst>
              </a:rPr>
              <a:t>What’s next?</a:t>
            </a:r>
            <a:endParaRPr lang="en-US" sz="11500" dirty="0">
              <a:solidFill>
                <a:schemeClr val="accent2"/>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234442407"/>
      </p:ext>
    </p:extLst>
  </p:cSld>
  <p:clrMapOvr>
    <a:masterClrMapping/>
  </p:clrMapOvr>
  <p:transition spd="slow">
    <p:wip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u="sng" dirty="0" smtClean="0">
                <a:solidFill>
                  <a:schemeClr val="accent2"/>
                </a:solidFill>
                <a:effectLst>
                  <a:outerShdw blurRad="38100" dist="38100" dir="2700000" algn="tl">
                    <a:srgbClr val="000000">
                      <a:alpha val="43137"/>
                    </a:srgbClr>
                  </a:outerShdw>
                </a:effectLst>
              </a:rPr>
              <a:t>MOVING FORWARD</a:t>
            </a:r>
            <a:endParaRPr lang="en-US" u="sng" dirty="0">
              <a:solidFill>
                <a:schemeClr val="accent2"/>
              </a:solidFill>
              <a:effectLst>
                <a:outerShdw blurRad="38100" dist="38100" dir="2700000" algn="tl">
                  <a:srgbClr val="000000">
                    <a:alpha val="43137"/>
                  </a:srgbClr>
                </a:outerShdw>
              </a:effectLst>
            </a:endParaRPr>
          </a:p>
        </p:txBody>
      </p:sp>
      <p:sp>
        <p:nvSpPr>
          <p:cNvPr id="3" name="Content Placeholder 2"/>
          <p:cNvSpPr>
            <a:spLocks noGrp="1"/>
          </p:cNvSpPr>
          <p:nvPr>
            <p:ph sz="half" idx="1"/>
          </p:nvPr>
        </p:nvSpPr>
        <p:spPr>
          <a:xfrm>
            <a:off x="2088243" y="2004948"/>
            <a:ext cx="9334306" cy="3880286"/>
          </a:xfrm>
        </p:spPr>
        <p:txBody>
          <a:bodyPr>
            <a:normAutofit/>
          </a:bodyPr>
          <a:lstStyle/>
          <a:p>
            <a:pPr>
              <a:lnSpc>
                <a:spcPct val="150000"/>
              </a:lnSpc>
            </a:pPr>
            <a:r>
              <a:rPr lang="en-US" dirty="0" smtClean="0">
                <a:solidFill>
                  <a:schemeClr val="accent2"/>
                </a:solidFill>
              </a:rPr>
              <a:t>Issues with multiple sites and multiple plans</a:t>
            </a:r>
          </a:p>
          <a:p>
            <a:pPr>
              <a:lnSpc>
                <a:spcPct val="150000"/>
              </a:lnSpc>
            </a:pPr>
            <a:r>
              <a:rPr lang="en-US" dirty="0" smtClean="0">
                <a:solidFill>
                  <a:schemeClr val="accent2"/>
                </a:solidFill>
              </a:rPr>
              <a:t>One plan for all San Diego Community Colleges</a:t>
            </a:r>
          </a:p>
          <a:p>
            <a:pPr marL="457200" lvl="1" indent="0">
              <a:lnSpc>
                <a:spcPct val="150000"/>
              </a:lnSpc>
              <a:buNone/>
            </a:pPr>
            <a:r>
              <a:rPr lang="en-US" dirty="0" smtClean="0">
                <a:solidFill>
                  <a:schemeClr val="accent2"/>
                </a:solidFill>
              </a:rPr>
              <a:t>Multiple sites         ONE STATEMENT for you!</a:t>
            </a:r>
          </a:p>
          <a:p>
            <a:pPr>
              <a:lnSpc>
                <a:spcPct val="150000"/>
              </a:lnSpc>
            </a:pPr>
            <a:r>
              <a:rPr lang="en-US" dirty="0" smtClean="0">
                <a:solidFill>
                  <a:schemeClr val="accent2"/>
                </a:solidFill>
              </a:rPr>
              <a:t>Options for Indexed Annuity instead of fixed account</a:t>
            </a:r>
          </a:p>
          <a:p>
            <a:pPr>
              <a:lnSpc>
                <a:spcPct val="150000"/>
              </a:lnSpc>
            </a:pPr>
            <a:r>
              <a:rPr lang="en-US" dirty="0" smtClean="0">
                <a:solidFill>
                  <a:schemeClr val="accent2"/>
                </a:solidFill>
              </a:rPr>
              <a:t>Hyatt Legal Plan</a:t>
            </a:r>
            <a:endParaRPr lang="en-US" dirty="0" smtClean="0">
              <a:solidFill>
                <a:schemeClr val="accent2"/>
              </a:solidFill>
            </a:endParaRPr>
          </a:p>
          <a:p>
            <a:pPr>
              <a:lnSpc>
                <a:spcPct val="150000"/>
              </a:lnSpc>
            </a:pPr>
            <a:endParaRPr lang="en-US" dirty="0" smtClean="0">
              <a:solidFill>
                <a:schemeClr val="accent2"/>
              </a:solidFill>
            </a:endParaRP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42447" y="5614988"/>
            <a:ext cx="1160204" cy="1132000"/>
          </a:xfrm>
          <a:prstGeom prst="rect">
            <a:avLst/>
          </a:prstGeom>
        </p:spPr>
      </p:pic>
      <p:sp>
        <p:nvSpPr>
          <p:cNvPr id="5" name="Right Arrow 4"/>
          <p:cNvSpPr/>
          <p:nvPr/>
        </p:nvSpPr>
        <p:spPr>
          <a:xfrm>
            <a:off x="4503906" y="3725694"/>
            <a:ext cx="622571" cy="21939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12585731"/>
      </p:ext>
    </p:extLst>
  </p:cSld>
  <p:clrMapOvr>
    <a:masterClrMapping/>
  </p:clrMapOvr>
  <p:transition spd="slow">
    <p:wip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839788" y="2057400"/>
            <a:ext cx="10440509" cy="3811588"/>
          </a:xfrm>
        </p:spPr>
        <p:txBody>
          <a:bodyPr/>
          <a:lstStyle/>
          <a:p>
            <a:pPr algn="ctr"/>
            <a:r>
              <a:rPr lang="en-US" sz="4400" dirty="0" smtClean="0">
                <a:solidFill>
                  <a:schemeClr val="accent2"/>
                </a:solidFill>
              </a:rPr>
              <a:t>Thank you!</a:t>
            </a:r>
          </a:p>
          <a:p>
            <a:endParaRPr lang="en-US" dirty="0">
              <a:solidFill>
                <a:schemeClr val="accent2"/>
              </a:solidFill>
            </a:endParaRPr>
          </a:p>
          <a:p>
            <a:endParaRPr lang="en-US" sz="2000" dirty="0" smtClean="0">
              <a:solidFill>
                <a:schemeClr val="accent2"/>
              </a:solidFill>
            </a:endParaRPr>
          </a:p>
          <a:p>
            <a:endParaRPr lang="en-US" sz="2000" dirty="0">
              <a:solidFill>
                <a:schemeClr val="accent2"/>
              </a:solidFill>
            </a:endParaRPr>
          </a:p>
          <a:p>
            <a:pPr algn="r"/>
            <a:r>
              <a:rPr lang="en-US" sz="2000" i="1" dirty="0" smtClean="0">
                <a:solidFill>
                  <a:schemeClr val="accent2"/>
                </a:solidFill>
              </a:rPr>
              <a:t>In our continued effort to support the retirement needs of the districts we serve, we’re pleased to offer this retirement savings option to </a:t>
            </a:r>
            <a:r>
              <a:rPr lang="en-US" sz="2000" i="1" dirty="0" smtClean="0">
                <a:solidFill>
                  <a:schemeClr val="accent2"/>
                </a:solidFill>
              </a:rPr>
              <a:t>the Community College Districts. </a:t>
            </a:r>
            <a:endParaRPr lang="en-US" sz="2000" i="1" dirty="0" smtClean="0">
              <a:solidFill>
                <a:schemeClr val="accent2"/>
              </a:solidFill>
            </a:endParaRP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79940" y="723668"/>
            <a:ext cx="1160204" cy="1132000"/>
          </a:xfrm>
          <a:prstGeom prst="rect">
            <a:avLst/>
          </a:prstGeom>
        </p:spPr>
      </p:pic>
    </p:spTree>
    <p:extLst>
      <p:ext uri="{BB962C8B-B14F-4D97-AF65-F5344CB8AC3E}">
        <p14:creationId xmlns:p14="http://schemas.microsoft.com/office/powerpoint/2010/main" val="76457088"/>
      </p:ext>
    </p:extLst>
  </p:cSld>
  <p:clrMapOvr>
    <a:masterClrMapping/>
  </p:clrMapOvr>
  <p:transition spd="slow">
    <p:wip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1381252" y="2171677"/>
            <a:ext cx="9601276" cy="2322501"/>
          </a:xfrm>
          <a:prstGeom prst="rect">
            <a:avLst/>
          </a:prstGeom>
          <a:ln>
            <a:noFill/>
          </a:ln>
          <a:effectLst>
            <a:outerShdw blurRad="107950" dist="12700" dir="5400000" algn="ctr">
              <a:srgbClr val="000000"/>
            </a:outerShdw>
            <a:reflection blurRad="6350" stA="50000" endA="300" endPos="55500" dist="50800" dir="5400000" sy="-100000" algn="bl" rotWithShape="0"/>
          </a:effectLst>
          <a:scene3d>
            <a:camera prst="perspectiveFront"/>
            <a:lightRig rig="chilly" dir="t"/>
          </a:scene3d>
          <a:sp3d contourW="44450" prstMaterial="matte">
            <a:bevelT w="63500" h="63500" prst="artDeco"/>
            <a:contourClr>
              <a:srgbClr val="FFFFFF"/>
            </a:contourClr>
          </a:sp3d>
        </p:spPr>
        <p:style>
          <a:lnRef idx="0">
            <a:schemeClr val="accent4"/>
          </a:lnRef>
          <a:fillRef idx="3">
            <a:schemeClr val="accent4"/>
          </a:fillRef>
          <a:effectRef idx="3">
            <a:schemeClr val="accent4"/>
          </a:effectRef>
          <a:fontRef idx="minor">
            <a:schemeClr val="lt1"/>
          </a:fontRef>
        </p:style>
        <p:txBody>
          <a:bodyPr anchor="ct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9600" dirty="0" smtClean="0">
                <a:solidFill>
                  <a:schemeClr val="bg1"/>
                </a:solidFill>
                <a:effectLst>
                  <a:outerShdw blurRad="38100" dist="38100" dir="2700000" algn="tl">
                    <a:srgbClr val="000000">
                      <a:alpha val="43137"/>
                    </a:srgbClr>
                  </a:outerShdw>
                </a:effectLst>
                <a:latin typeface="Imprint MT Shadow" panose="04020605060303030202" pitchFamily="82" charset="0"/>
              </a:rPr>
              <a:t>QUESTIONS? </a:t>
            </a:r>
            <a:endParaRPr lang="en-US" sz="9600" dirty="0" smtClean="0">
              <a:solidFill>
                <a:schemeClr val="bg1"/>
              </a:solidFill>
              <a:effectLst>
                <a:outerShdw blurRad="38100" dist="38100" dir="2700000" algn="tl">
                  <a:srgbClr val="000000">
                    <a:alpha val="43137"/>
                  </a:srgbClr>
                </a:outerShdw>
              </a:effectLst>
              <a:latin typeface="Imprint MT Shadow" panose="04020605060303030202" pitchFamily="82" charset="0"/>
            </a:endParaRPr>
          </a:p>
        </p:txBody>
      </p:sp>
    </p:spTree>
    <p:extLst>
      <p:ext uri="{BB962C8B-B14F-4D97-AF65-F5344CB8AC3E}">
        <p14:creationId xmlns:p14="http://schemas.microsoft.com/office/powerpoint/2010/main" val="3217806974"/>
      </p:ext>
    </p:extLst>
  </p:cSld>
  <p:clrMapOvr>
    <a:masterClrMapping/>
  </p:clrMapOvr>
  <p:transition spd="slow">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446044"/>
            <a:ext cx="9144000" cy="698345"/>
          </a:xfrm>
        </p:spPr>
        <p:txBody>
          <a:bodyPr>
            <a:normAutofit fontScale="90000"/>
          </a:bodyPr>
          <a:lstStyle/>
          <a:p>
            <a:r>
              <a:rPr lang="en-US" dirty="0" smtClean="0">
                <a:solidFill>
                  <a:schemeClr val="accent5"/>
                </a:solidFill>
                <a:effectLst>
                  <a:outerShdw blurRad="38100" dist="38100" dir="2700000" algn="tl">
                    <a:srgbClr val="000000">
                      <a:alpha val="43137"/>
                    </a:srgbClr>
                  </a:outerShdw>
                </a:effectLst>
              </a:rPr>
              <a:t>RATIONALE</a:t>
            </a:r>
            <a:endParaRPr lang="en-US" dirty="0">
              <a:solidFill>
                <a:schemeClr val="accent5"/>
              </a:solidFill>
              <a:effectLst>
                <a:outerShdw blurRad="38100" dist="38100" dir="2700000" algn="tl">
                  <a:srgbClr val="000000">
                    <a:alpha val="43137"/>
                  </a:srgbClr>
                </a:outerShdw>
              </a:effectLst>
            </a:endParaRPr>
          </a:p>
        </p:txBody>
      </p:sp>
      <p:sp>
        <p:nvSpPr>
          <p:cNvPr id="4" name="TextBox 3"/>
          <p:cNvSpPr txBox="1"/>
          <p:nvPr/>
        </p:nvSpPr>
        <p:spPr>
          <a:xfrm>
            <a:off x="1524000" y="2201034"/>
            <a:ext cx="9144000" cy="3754874"/>
          </a:xfrm>
          <a:prstGeom prst="rect">
            <a:avLst/>
          </a:prstGeom>
          <a:noFill/>
        </p:spPr>
        <p:txBody>
          <a:bodyPr wrap="square" rtlCol="0">
            <a:spAutoFit/>
          </a:bodyPr>
          <a:lstStyle>
            <a:defPPr>
              <a:defRPr lang="en-US"/>
            </a:defPPr>
            <a:lvl1pPr marL="285750" indent="-285750">
              <a:spcBef>
                <a:spcPts val="600"/>
              </a:spcBef>
              <a:spcAft>
                <a:spcPts val="600"/>
              </a:spcAft>
              <a:buFont typeface="Wingdings 3" panose="05040102010807070707" pitchFamily="18" charset="2"/>
              <a:buChar char=""/>
              <a:defRPr sz="2800">
                <a:solidFill>
                  <a:schemeClr val="accent5"/>
                </a:solidFill>
              </a:defRPr>
            </a:lvl1pPr>
          </a:lstStyle>
          <a:p>
            <a:r>
              <a:rPr lang="en-US" sz="2600" dirty="0"/>
              <a:t>1990 Social Security Act amended </a:t>
            </a:r>
            <a:r>
              <a:rPr lang="en-US" sz="2600" dirty="0" smtClean="0"/>
              <a:t>Internal </a:t>
            </a:r>
            <a:r>
              <a:rPr lang="en-US" sz="2600" dirty="0"/>
              <a:t>Revenue Code.</a:t>
            </a:r>
          </a:p>
          <a:p>
            <a:r>
              <a:rPr lang="en-US" sz="2600" dirty="0"/>
              <a:t>Allowed </a:t>
            </a:r>
            <a:r>
              <a:rPr lang="en-US" sz="2600" dirty="0" smtClean="0"/>
              <a:t>PT </a:t>
            </a:r>
            <a:r>
              <a:rPr lang="en-US" sz="2600" dirty="0"/>
              <a:t>and Seasonal employees to be exempt from FICA taxes, </a:t>
            </a:r>
            <a:r>
              <a:rPr lang="en-US" sz="2600" i="1" dirty="0"/>
              <a:t>if </a:t>
            </a:r>
            <a:r>
              <a:rPr lang="en-US" sz="2600" i="1" dirty="0" smtClean="0"/>
              <a:t>provided </a:t>
            </a:r>
            <a:r>
              <a:rPr lang="en-US" sz="2600" i="1" dirty="0"/>
              <a:t>a comparable retirement system</a:t>
            </a:r>
            <a:r>
              <a:rPr lang="en-US" sz="2600" dirty="0"/>
              <a:t>.</a:t>
            </a:r>
          </a:p>
          <a:p>
            <a:r>
              <a:rPr lang="en-US" sz="2600" dirty="0"/>
              <a:t>FICA Alternative plans provide a retirement plan that benefits the employee and is economically beneficial for the employer.</a:t>
            </a:r>
          </a:p>
          <a:p>
            <a:r>
              <a:rPr lang="en-US" sz="2600" dirty="0"/>
              <a:t>The FBC 3121 Plan meets the Internal Revenue Code Section 3121 requirements.</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42447" y="5614988"/>
            <a:ext cx="1160204" cy="1132000"/>
          </a:xfrm>
          <a:prstGeom prst="rect">
            <a:avLst/>
          </a:prstGeom>
        </p:spPr>
      </p:pic>
    </p:spTree>
    <p:extLst>
      <p:ext uri="{BB962C8B-B14F-4D97-AF65-F5344CB8AC3E}">
        <p14:creationId xmlns:p14="http://schemas.microsoft.com/office/powerpoint/2010/main" val="4247294527"/>
      </p:ext>
    </p:extLst>
  </p:cSld>
  <p:clrMapOvr>
    <a:masterClrMapping/>
  </p:clrMapOvr>
  <p:transition spd="slow">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446044"/>
            <a:ext cx="9144000" cy="698345"/>
          </a:xfrm>
        </p:spPr>
        <p:txBody>
          <a:bodyPr>
            <a:normAutofit fontScale="90000"/>
          </a:bodyPr>
          <a:lstStyle/>
          <a:p>
            <a:r>
              <a:rPr lang="en-US" dirty="0" smtClean="0">
                <a:solidFill>
                  <a:schemeClr val="accent5"/>
                </a:solidFill>
                <a:effectLst>
                  <a:outerShdw blurRad="38100" dist="38100" dir="2700000" algn="tl">
                    <a:srgbClr val="000000">
                      <a:alpha val="43137"/>
                    </a:srgbClr>
                  </a:outerShdw>
                </a:effectLst>
              </a:rPr>
              <a:t>ELIGIBILITY</a:t>
            </a:r>
            <a:endParaRPr lang="en-US" dirty="0">
              <a:solidFill>
                <a:schemeClr val="accent5"/>
              </a:solidFill>
              <a:effectLst>
                <a:outerShdw blurRad="38100" dist="38100" dir="2700000" algn="tl">
                  <a:srgbClr val="000000">
                    <a:alpha val="43137"/>
                  </a:srgbClr>
                </a:outerShdw>
              </a:effectLst>
            </a:endParaRPr>
          </a:p>
        </p:txBody>
      </p:sp>
      <p:sp>
        <p:nvSpPr>
          <p:cNvPr id="3" name="TextBox 2"/>
          <p:cNvSpPr txBox="1"/>
          <p:nvPr/>
        </p:nvSpPr>
        <p:spPr>
          <a:xfrm>
            <a:off x="1656170" y="2314322"/>
            <a:ext cx="8879660" cy="1538883"/>
          </a:xfrm>
          <a:prstGeom prst="rect">
            <a:avLst/>
          </a:prstGeom>
          <a:noFill/>
        </p:spPr>
        <p:txBody>
          <a:bodyPr wrap="square" rtlCol="0">
            <a:spAutoFit/>
          </a:bodyPr>
          <a:lstStyle>
            <a:defPPr>
              <a:defRPr lang="en-US"/>
            </a:defPPr>
            <a:lvl1pPr marL="285750" indent="-285750">
              <a:spcBef>
                <a:spcPts val="600"/>
              </a:spcBef>
              <a:spcAft>
                <a:spcPts val="600"/>
              </a:spcAft>
              <a:buFont typeface="Wingdings 3" panose="05040102010807070707" pitchFamily="18" charset="2"/>
              <a:buChar char=""/>
              <a:defRPr sz="2800">
                <a:solidFill>
                  <a:schemeClr val="accent5"/>
                </a:solidFill>
              </a:defRPr>
            </a:lvl1pPr>
          </a:lstStyle>
          <a:p>
            <a:r>
              <a:rPr lang="en-US" dirty="0"/>
              <a:t>Any </a:t>
            </a:r>
            <a:r>
              <a:rPr lang="en-US" dirty="0" smtClean="0"/>
              <a:t>District employee </a:t>
            </a:r>
            <a:r>
              <a:rPr lang="en-US" dirty="0"/>
              <a:t>NOT contributing to STRS or PERS.</a:t>
            </a:r>
          </a:p>
          <a:p>
            <a:r>
              <a:rPr lang="en-US" dirty="0"/>
              <a:t>Student workers are not eligible for the  plan.</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42447" y="5614988"/>
            <a:ext cx="1160204" cy="1132000"/>
          </a:xfrm>
          <a:prstGeom prst="rect">
            <a:avLst/>
          </a:prstGeom>
        </p:spPr>
      </p:pic>
    </p:spTree>
    <p:extLst>
      <p:ext uri="{BB962C8B-B14F-4D97-AF65-F5344CB8AC3E}">
        <p14:creationId xmlns:p14="http://schemas.microsoft.com/office/powerpoint/2010/main" val="2976486019"/>
      </p:ext>
    </p:extLst>
  </p:cSld>
  <p:clrMapOvr>
    <a:masterClrMapping/>
  </p:clrMapOvr>
  <p:transition spd="slow">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dirty="0" smtClean="0">
                <a:solidFill>
                  <a:schemeClr val="bg1"/>
                </a:solidFill>
                <a:effectLst>
                  <a:outerShdw blurRad="38100" dist="38100" dir="2700000" algn="tl">
                    <a:srgbClr val="000000">
                      <a:alpha val="43137"/>
                    </a:srgbClr>
                  </a:outerShdw>
                </a:effectLst>
              </a:rPr>
              <a:t>HOW DOES IT WORK?</a:t>
            </a:r>
            <a:endParaRPr lang="en-US" sz="5400" dirty="0">
              <a:solidFill>
                <a:schemeClr val="bg1"/>
              </a:solidFill>
              <a:effectLst>
                <a:outerShdw blurRad="38100" dist="38100" dir="2700000" algn="tl">
                  <a:srgbClr val="000000">
                    <a:alpha val="43137"/>
                  </a:srgbClr>
                </a:outerShdw>
              </a:effectLst>
            </a:endParaRPr>
          </a:p>
        </p:txBody>
      </p:sp>
      <p:sp>
        <p:nvSpPr>
          <p:cNvPr id="3" name="TextBox 2"/>
          <p:cNvSpPr txBox="1"/>
          <p:nvPr/>
        </p:nvSpPr>
        <p:spPr>
          <a:xfrm>
            <a:off x="1629196" y="2427611"/>
            <a:ext cx="9144000" cy="3293209"/>
          </a:xfrm>
          <a:prstGeom prst="rect">
            <a:avLst/>
          </a:prstGeom>
          <a:noFill/>
        </p:spPr>
        <p:txBody>
          <a:bodyPr wrap="square" rtlCol="0">
            <a:spAutoFit/>
          </a:bodyPr>
          <a:lstStyle>
            <a:defPPr>
              <a:defRPr lang="en-US"/>
            </a:defPPr>
            <a:lvl1pPr marL="285750" indent="-285750">
              <a:spcBef>
                <a:spcPts val="600"/>
              </a:spcBef>
              <a:spcAft>
                <a:spcPts val="600"/>
              </a:spcAft>
              <a:buFont typeface="Wingdings 3" panose="05040102010807070707" pitchFamily="18" charset="2"/>
              <a:buChar char=""/>
              <a:defRPr sz="2800">
                <a:solidFill>
                  <a:schemeClr val="accent5"/>
                </a:solidFill>
              </a:defRPr>
            </a:lvl1pPr>
          </a:lstStyle>
          <a:p>
            <a:r>
              <a:rPr lang="en-US" dirty="0">
                <a:solidFill>
                  <a:schemeClr val="bg1"/>
                </a:solidFill>
              </a:rPr>
              <a:t>Employee contributes </a:t>
            </a:r>
            <a:r>
              <a:rPr lang="en-US" dirty="0">
                <a:solidFill>
                  <a:srgbClr val="FF0000"/>
                </a:solidFill>
              </a:rPr>
              <a:t>6.2</a:t>
            </a:r>
            <a:r>
              <a:rPr lang="en-US" dirty="0">
                <a:solidFill>
                  <a:schemeClr val="bg1"/>
                </a:solidFill>
              </a:rPr>
              <a:t>% pre-tax</a:t>
            </a:r>
          </a:p>
          <a:p>
            <a:r>
              <a:rPr lang="en-US" dirty="0">
                <a:solidFill>
                  <a:schemeClr val="bg1"/>
                </a:solidFill>
              </a:rPr>
              <a:t>District contributes </a:t>
            </a:r>
            <a:r>
              <a:rPr lang="en-US" dirty="0">
                <a:solidFill>
                  <a:srgbClr val="FF0000"/>
                </a:solidFill>
              </a:rPr>
              <a:t>1.3</a:t>
            </a:r>
            <a:r>
              <a:rPr lang="en-US" dirty="0">
                <a:solidFill>
                  <a:schemeClr val="bg1"/>
                </a:solidFill>
              </a:rPr>
              <a:t>% to meet the required 7.5%</a:t>
            </a:r>
          </a:p>
          <a:p>
            <a:r>
              <a:rPr lang="en-US" dirty="0">
                <a:solidFill>
                  <a:schemeClr val="bg1"/>
                </a:solidFill>
              </a:rPr>
              <a:t>Contributions are deducted from payroll</a:t>
            </a:r>
          </a:p>
          <a:p>
            <a:r>
              <a:rPr lang="en-US" dirty="0">
                <a:solidFill>
                  <a:schemeClr val="bg1"/>
                </a:solidFill>
              </a:rPr>
              <a:t>Funds </a:t>
            </a:r>
            <a:r>
              <a:rPr lang="en-US" dirty="0" smtClean="0">
                <a:solidFill>
                  <a:schemeClr val="bg1"/>
                </a:solidFill>
              </a:rPr>
              <a:t>processed </a:t>
            </a:r>
            <a:r>
              <a:rPr lang="en-US" dirty="0">
                <a:solidFill>
                  <a:schemeClr val="bg1"/>
                </a:solidFill>
              </a:rPr>
              <a:t>and tracked by SchoolsFirst Plan Administration, LLC</a:t>
            </a:r>
          </a:p>
          <a:p>
            <a:r>
              <a:rPr lang="en-US" dirty="0">
                <a:solidFill>
                  <a:schemeClr val="bg1"/>
                </a:solidFill>
              </a:rPr>
              <a:t>Account earns interest – current rate is </a:t>
            </a:r>
            <a:r>
              <a:rPr lang="en-US" dirty="0" smtClean="0">
                <a:solidFill>
                  <a:schemeClr val="bg1"/>
                </a:solidFill>
              </a:rPr>
              <a:t>2.00%</a:t>
            </a:r>
            <a:endParaRPr lang="en-US" dirty="0">
              <a:solidFill>
                <a:schemeClr val="bg1"/>
              </a:solidFill>
            </a:endParaRPr>
          </a:p>
        </p:txBody>
      </p:sp>
    </p:spTree>
    <p:extLst>
      <p:ext uri="{BB962C8B-B14F-4D97-AF65-F5344CB8AC3E}">
        <p14:creationId xmlns:p14="http://schemas.microsoft.com/office/powerpoint/2010/main" val="2309635230"/>
      </p:ext>
    </p:extLst>
  </p:cSld>
  <p:clrMapOvr>
    <a:masterClrMapping/>
  </p:clrMapOvr>
  <p:transition spd="slow">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446044"/>
            <a:ext cx="9144000" cy="698345"/>
          </a:xfrm>
        </p:spPr>
        <p:txBody>
          <a:bodyPr>
            <a:normAutofit fontScale="90000"/>
          </a:bodyPr>
          <a:lstStyle/>
          <a:p>
            <a:r>
              <a:rPr lang="en-US" dirty="0" smtClean="0">
                <a:solidFill>
                  <a:schemeClr val="accent5"/>
                </a:solidFill>
                <a:effectLst>
                  <a:outerShdw blurRad="38100" dist="38100" dir="2700000" algn="tl">
                    <a:srgbClr val="000000">
                      <a:alpha val="43137"/>
                    </a:srgbClr>
                  </a:outerShdw>
                </a:effectLst>
              </a:rPr>
              <a:t>INVESTMENT</a:t>
            </a:r>
            <a:endParaRPr lang="en-US" dirty="0">
              <a:solidFill>
                <a:schemeClr val="accent5"/>
              </a:solidFill>
              <a:effectLst>
                <a:outerShdw blurRad="38100" dist="38100" dir="2700000" algn="tl">
                  <a:srgbClr val="000000">
                    <a:alpha val="43137"/>
                  </a:srgbClr>
                </a:outerShdw>
              </a:effectLst>
            </a:endParaRPr>
          </a:p>
        </p:txBody>
      </p:sp>
      <p:sp>
        <p:nvSpPr>
          <p:cNvPr id="5" name="TextBox 4"/>
          <p:cNvSpPr txBox="1"/>
          <p:nvPr/>
        </p:nvSpPr>
        <p:spPr>
          <a:xfrm>
            <a:off x="1958272" y="2298138"/>
            <a:ext cx="8709728" cy="2708434"/>
          </a:xfrm>
          <a:prstGeom prst="rect">
            <a:avLst/>
          </a:prstGeom>
          <a:noFill/>
        </p:spPr>
        <p:txBody>
          <a:bodyPr wrap="square" rtlCol="0">
            <a:spAutoFit/>
          </a:bodyPr>
          <a:lstStyle/>
          <a:p>
            <a:pPr marL="285750" indent="-285750">
              <a:spcBef>
                <a:spcPts val="600"/>
              </a:spcBef>
              <a:spcAft>
                <a:spcPts val="600"/>
              </a:spcAft>
              <a:buFont typeface="Wingdings 3" panose="05040102010807070707" pitchFamily="18" charset="2"/>
              <a:buChar char=""/>
            </a:pPr>
            <a:r>
              <a:rPr lang="en-US" sz="2800" dirty="0" smtClean="0">
                <a:solidFill>
                  <a:schemeClr val="accent5"/>
                </a:solidFill>
              </a:rPr>
              <a:t>Invested in a National Life Group Fixed Account.</a:t>
            </a:r>
          </a:p>
          <a:p>
            <a:pPr marL="285750" indent="-285750">
              <a:spcBef>
                <a:spcPts val="600"/>
              </a:spcBef>
              <a:spcAft>
                <a:spcPts val="600"/>
              </a:spcAft>
              <a:buFont typeface="Wingdings 3" panose="05040102010807070707" pitchFamily="18" charset="2"/>
              <a:buChar char=""/>
            </a:pPr>
            <a:r>
              <a:rPr lang="en-US" sz="2800" dirty="0" smtClean="0">
                <a:solidFill>
                  <a:schemeClr val="accent5"/>
                </a:solidFill>
              </a:rPr>
              <a:t>Funds protect principal with competitive interest rates.</a:t>
            </a:r>
          </a:p>
          <a:p>
            <a:pPr marL="285750" indent="-285750">
              <a:spcBef>
                <a:spcPts val="600"/>
              </a:spcBef>
              <a:spcAft>
                <a:spcPts val="600"/>
              </a:spcAft>
              <a:buFont typeface="Wingdings 3" panose="05040102010807070707" pitchFamily="18" charset="2"/>
              <a:buChar char=""/>
            </a:pPr>
            <a:r>
              <a:rPr lang="en-US" sz="2800" dirty="0" smtClean="0">
                <a:solidFill>
                  <a:schemeClr val="accent5"/>
                </a:solidFill>
              </a:rPr>
              <a:t>Annual statements.</a:t>
            </a:r>
          </a:p>
          <a:p>
            <a:pPr marL="285750" indent="-285750">
              <a:spcBef>
                <a:spcPts val="600"/>
              </a:spcBef>
              <a:spcAft>
                <a:spcPts val="600"/>
              </a:spcAft>
              <a:buFont typeface="Wingdings 3" panose="05040102010807070707" pitchFamily="18" charset="2"/>
              <a:buChar char=""/>
            </a:pPr>
            <a:r>
              <a:rPr lang="en-US" sz="2800" dirty="0" smtClean="0">
                <a:solidFill>
                  <a:schemeClr val="accent5"/>
                </a:solidFill>
              </a:rPr>
              <a:t>24/7 access to accounts for district and participants.</a:t>
            </a:r>
            <a:endParaRPr lang="en-US" sz="2800" dirty="0">
              <a:solidFill>
                <a:schemeClr val="accent5"/>
              </a:solidFill>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42447" y="5614988"/>
            <a:ext cx="1160204" cy="1132000"/>
          </a:xfrm>
          <a:prstGeom prst="rect">
            <a:avLst/>
          </a:prstGeom>
        </p:spPr>
      </p:pic>
    </p:spTree>
    <p:extLst>
      <p:ext uri="{BB962C8B-B14F-4D97-AF65-F5344CB8AC3E}">
        <p14:creationId xmlns:p14="http://schemas.microsoft.com/office/powerpoint/2010/main" val="1205081237"/>
      </p:ext>
    </p:extLst>
  </p:cSld>
  <p:clrMapOvr>
    <a:masterClrMapping/>
  </p:clrMapOvr>
  <p:transition spd="slow">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96741" y="1446044"/>
            <a:ext cx="9645705" cy="698345"/>
          </a:xfrm>
        </p:spPr>
        <p:txBody>
          <a:bodyPr>
            <a:normAutofit fontScale="90000"/>
          </a:bodyPr>
          <a:lstStyle/>
          <a:p>
            <a:r>
              <a:rPr lang="en-US" sz="5400" dirty="0">
                <a:solidFill>
                  <a:schemeClr val="accent5"/>
                </a:solidFill>
                <a:effectLst>
                  <a:outerShdw blurRad="38100" dist="38100" dir="2700000" algn="tl">
                    <a:srgbClr val="000000">
                      <a:alpha val="43137"/>
                    </a:srgbClr>
                  </a:outerShdw>
                </a:effectLst>
              </a:rPr>
              <a:t>ACCESS</a:t>
            </a:r>
          </a:p>
        </p:txBody>
      </p:sp>
      <p:sp>
        <p:nvSpPr>
          <p:cNvPr id="5" name="TextBox 4"/>
          <p:cNvSpPr txBox="1"/>
          <p:nvPr/>
        </p:nvSpPr>
        <p:spPr>
          <a:xfrm>
            <a:off x="1196742" y="2321779"/>
            <a:ext cx="9645705" cy="3293209"/>
          </a:xfrm>
          <a:prstGeom prst="rect">
            <a:avLst/>
          </a:prstGeom>
          <a:noFill/>
        </p:spPr>
        <p:txBody>
          <a:bodyPr wrap="square" rtlCol="0">
            <a:spAutoFit/>
          </a:bodyPr>
          <a:lstStyle/>
          <a:p>
            <a:pPr marL="285750" indent="-285750">
              <a:spcBef>
                <a:spcPts val="600"/>
              </a:spcBef>
              <a:spcAft>
                <a:spcPts val="600"/>
              </a:spcAft>
              <a:buFont typeface="Wingdings 3" panose="05040102010807070707" pitchFamily="18" charset="2"/>
              <a:buChar char=""/>
            </a:pPr>
            <a:r>
              <a:rPr lang="en-US" sz="2800" dirty="0" smtClean="0">
                <a:solidFill>
                  <a:schemeClr val="accent5"/>
                </a:solidFill>
              </a:rPr>
              <a:t>24/7 access to enrollments and contributions for Districts</a:t>
            </a:r>
          </a:p>
          <a:p>
            <a:pPr marL="285750" indent="-285750">
              <a:spcBef>
                <a:spcPts val="600"/>
              </a:spcBef>
              <a:spcAft>
                <a:spcPts val="600"/>
              </a:spcAft>
              <a:buFont typeface="Wingdings 3" panose="05040102010807070707" pitchFamily="18" charset="2"/>
              <a:buChar char=""/>
            </a:pPr>
            <a:r>
              <a:rPr lang="en-US" sz="2800" dirty="0" smtClean="0">
                <a:solidFill>
                  <a:schemeClr val="accent5"/>
                </a:solidFill>
              </a:rPr>
              <a:t>24/7 access to account balance, beneficiary and address change for Participants</a:t>
            </a:r>
          </a:p>
          <a:p>
            <a:pPr marL="285750" indent="-285750">
              <a:spcBef>
                <a:spcPts val="600"/>
              </a:spcBef>
              <a:spcAft>
                <a:spcPts val="600"/>
              </a:spcAft>
              <a:buFont typeface="Wingdings 3" panose="05040102010807070707" pitchFamily="18" charset="2"/>
              <a:buChar char=""/>
            </a:pPr>
            <a:r>
              <a:rPr lang="en-US" sz="2800" dirty="0" smtClean="0">
                <a:solidFill>
                  <a:schemeClr val="accent5"/>
                </a:solidFill>
              </a:rPr>
              <a:t>Automated enrollment process</a:t>
            </a:r>
          </a:p>
          <a:p>
            <a:pPr marL="285750" indent="-285750">
              <a:spcBef>
                <a:spcPts val="600"/>
              </a:spcBef>
              <a:spcAft>
                <a:spcPts val="600"/>
              </a:spcAft>
              <a:buFont typeface="Wingdings 3" panose="05040102010807070707" pitchFamily="18" charset="2"/>
              <a:buChar char=""/>
            </a:pPr>
            <a:r>
              <a:rPr lang="en-US" sz="2800" dirty="0" smtClean="0">
                <a:solidFill>
                  <a:schemeClr val="accent5"/>
                </a:solidFill>
              </a:rPr>
              <a:t>Dedicated Helpline for Districts</a:t>
            </a:r>
          </a:p>
          <a:p>
            <a:pPr marL="285750" indent="-285750">
              <a:spcBef>
                <a:spcPts val="600"/>
              </a:spcBef>
              <a:spcAft>
                <a:spcPts val="600"/>
              </a:spcAft>
              <a:buFont typeface="Wingdings 3" panose="05040102010807070707" pitchFamily="18" charset="2"/>
              <a:buChar char=""/>
            </a:pPr>
            <a:r>
              <a:rPr lang="en-US" sz="2800" dirty="0" smtClean="0">
                <a:solidFill>
                  <a:schemeClr val="accent5"/>
                </a:solidFill>
              </a:rPr>
              <a:t>Dedicated Helpline for Participants</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42447" y="5614988"/>
            <a:ext cx="1160204" cy="1132000"/>
          </a:xfrm>
          <a:prstGeom prst="rect">
            <a:avLst/>
          </a:prstGeom>
        </p:spPr>
      </p:pic>
      <p:sp>
        <p:nvSpPr>
          <p:cNvPr id="6" name="Folded Corner 5"/>
          <p:cNvSpPr/>
          <p:nvPr/>
        </p:nvSpPr>
        <p:spPr>
          <a:xfrm rot="702702">
            <a:off x="7277512" y="3801681"/>
            <a:ext cx="3768683" cy="2038442"/>
          </a:xfrm>
          <a:prstGeom prst="foldedCorner">
            <a:avLst/>
          </a:prstGeom>
        </p:spPr>
        <p:style>
          <a:lnRef idx="0">
            <a:schemeClr val="accent1"/>
          </a:lnRef>
          <a:fillRef idx="3">
            <a:schemeClr val="accent1"/>
          </a:fillRef>
          <a:effectRef idx="3">
            <a:schemeClr val="accent1"/>
          </a:effectRef>
          <a:fontRef idx="minor">
            <a:schemeClr val="lt1"/>
          </a:fontRef>
        </p:style>
        <p:txBody>
          <a:bodyPr rtlCol="0" anchor="ctr"/>
          <a:lstStyle/>
          <a:p>
            <a:endParaRPr lang="en-US" sz="1600" b="1" u="sng" dirty="0" smtClean="0">
              <a:latin typeface="Calibri Light" panose="020F0302020204030204" pitchFamily="34" charset="0"/>
              <a:cs typeface="Calibri Light" panose="020F0302020204030204" pitchFamily="34" charset="0"/>
            </a:endParaRPr>
          </a:p>
          <a:p>
            <a:r>
              <a:rPr lang="en-US" sz="1600" b="1" u="sng" dirty="0" smtClean="0">
                <a:latin typeface="Calibri Light" panose="020F0302020204030204" pitchFamily="34" charset="0"/>
                <a:cs typeface="Calibri Light" panose="020F0302020204030204" pitchFamily="34" charset="0"/>
              </a:rPr>
              <a:t>SCHOOLSFIRST PLAN ADMINISTRATION</a:t>
            </a:r>
            <a:r>
              <a:rPr lang="en-US" sz="1600" b="1" u="sng" dirty="0">
                <a:latin typeface="Calibri Light" panose="020F0302020204030204" pitchFamily="34" charset="0"/>
                <a:cs typeface="Calibri Light" panose="020F0302020204030204" pitchFamily="34" charset="0"/>
              </a:rPr>
              <a:t>:</a:t>
            </a:r>
            <a:endParaRPr lang="en-US" sz="1600" b="1" dirty="0">
              <a:latin typeface="Calibri Light" panose="020F0302020204030204" pitchFamily="34" charset="0"/>
              <a:cs typeface="Calibri Light" panose="020F0302020204030204" pitchFamily="34" charset="0"/>
            </a:endParaRPr>
          </a:p>
          <a:p>
            <a:r>
              <a:rPr lang="en-US" sz="1600" dirty="0">
                <a:latin typeface="Calibri Light" panose="020F0302020204030204" pitchFamily="34" charset="0"/>
                <a:cs typeface="Calibri Light" panose="020F0302020204030204" pitchFamily="34" charset="0"/>
              </a:rPr>
              <a:t>PARTICIPANT LINE: 800.462.8328 x4727</a:t>
            </a:r>
          </a:p>
          <a:p>
            <a:r>
              <a:rPr lang="en-US" sz="1600" dirty="0">
                <a:solidFill>
                  <a:schemeClr val="bg1"/>
                </a:solidFill>
                <a:latin typeface="Calibri Light" panose="020F0302020204030204" pitchFamily="34" charset="0"/>
                <a:cs typeface="Calibri Light" panose="020F0302020204030204" pitchFamily="34" charset="0"/>
              </a:rPr>
              <a:t>EMAIL: </a:t>
            </a:r>
            <a:r>
              <a:rPr lang="en-US" sz="1600" u="sng" dirty="0" smtClean="0">
                <a:solidFill>
                  <a:schemeClr val="bg1"/>
                </a:solidFill>
                <a:latin typeface="Calibri Light" panose="020F0302020204030204" pitchFamily="34" charset="0"/>
                <a:cs typeface="Calibri Light" panose="020F0302020204030204" pitchFamily="34" charset="0"/>
              </a:rPr>
              <a:t>rpa@schoolsfirstfcu.org</a:t>
            </a:r>
            <a:endParaRPr lang="en-US" sz="1600" dirty="0">
              <a:solidFill>
                <a:schemeClr val="bg1"/>
              </a:solidFill>
              <a:latin typeface="Calibri Light" panose="020F0302020204030204" pitchFamily="34" charset="0"/>
              <a:cs typeface="Calibri Light" panose="020F0302020204030204" pitchFamily="34" charset="0"/>
            </a:endParaRPr>
          </a:p>
          <a:p>
            <a:r>
              <a:rPr lang="en-US" sz="1600" dirty="0">
                <a:latin typeface="Calibri Light" panose="020F0302020204030204" pitchFamily="34" charset="0"/>
                <a:cs typeface="Calibri Light" panose="020F0302020204030204" pitchFamily="34" charset="0"/>
              </a:rPr>
              <a:t>FAX: 714.258.4262</a:t>
            </a:r>
          </a:p>
          <a:p>
            <a:r>
              <a:rPr lang="en-US" sz="1600" dirty="0">
                <a:latin typeface="Calibri Light" panose="020F0302020204030204" pitchFamily="34" charset="0"/>
                <a:cs typeface="Calibri Light" panose="020F0302020204030204" pitchFamily="34" charset="0"/>
              </a:rPr>
              <a:t>Hours: Mon-Fri - 7am-7pm/Sat 9-3pm</a:t>
            </a:r>
          </a:p>
          <a:p>
            <a:r>
              <a:rPr lang="en-US" sz="1600" dirty="0">
                <a:latin typeface="Calibri Light" panose="020F0302020204030204" pitchFamily="34" charset="0"/>
                <a:cs typeface="Calibri Light" panose="020F0302020204030204" pitchFamily="34" charset="0"/>
              </a:rPr>
              <a:t>Local Branches: Oceanside &amp; Mission </a:t>
            </a:r>
            <a:r>
              <a:rPr lang="en-US" sz="1600" dirty="0" smtClean="0">
                <a:latin typeface="Calibri Light" panose="020F0302020204030204" pitchFamily="34" charset="0"/>
                <a:cs typeface="Calibri Light" panose="020F0302020204030204" pitchFamily="34" charset="0"/>
              </a:rPr>
              <a:t>Valley</a:t>
            </a:r>
            <a:endParaRPr lang="en-US" sz="1600" dirty="0">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1488629131"/>
      </p:ext>
    </p:extLst>
  </p:cSld>
  <p:clrMapOvr>
    <a:masterClrMapping/>
  </p:clrMapOvr>
  <p:transition spd="slow">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83341" y="1151068"/>
            <a:ext cx="10170458" cy="668705"/>
          </a:xfrm>
        </p:spPr>
        <p:txBody>
          <a:bodyPr>
            <a:normAutofit fontScale="90000"/>
          </a:bodyPr>
          <a:lstStyle/>
          <a:p>
            <a:pPr algn="ctr"/>
            <a:r>
              <a:rPr lang="en-US" dirty="0" smtClean="0">
                <a:solidFill>
                  <a:schemeClr val="accent5"/>
                </a:solidFill>
                <a:effectLst>
                  <a:outerShdw blurRad="38100" dist="38100" dir="2700000" algn="tl">
                    <a:srgbClr val="000000">
                      <a:alpha val="43137"/>
                    </a:srgbClr>
                  </a:outerShdw>
                </a:effectLst>
              </a:rPr>
              <a:t>ENROLLMENT IS EASY!</a:t>
            </a:r>
            <a:endParaRPr lang="en-US" dirty="0">
              <a:solidFill>
                <a:schemeClr val="accent5"/>
              </a:solidFill>
              <a:effectLst>
                <a:outerShdw blurRad="38100" dist="38100" dir="2700000" algn="tl">
                  <a:srgbClr val="000000">
                    <a:alpha val="43137"/>
                  </a:srgbClr>
                </a:outerShdw>
              </a:effectLst>
            </a:endParaRPr>
          </a:p>
        </p:txBody>
      </p:sp>
      <p:sp>
        <p:nvSpPr>
          <p:cNvPr id="3" name="Content Placeholder 2"/>
          <p:cNvSpPr>
            <a:spLocks noGrp="1"/>
          </p:cNvSpPr>
          <p:nvPr>
            <p:ph sz="half" idx="1"/>
          </p:nvPr>
        </p:nvSpPr>
        <p:spPr>
          <a:xfrm>
            <a:off x="1183341" y="2000921"/>
            <a:ext cx="10405685" cy="4176041"/>
          </a:xfrm>
        </p:spPr>
        <p:txBody>
          <a:bodyPr/>
          <a:lstStyle/>
          <a:p>
            <a:pPr marL="514350" indent="-514350">
              <a:buFont typeface="+mj-lt"/>
              <a:buAutoNum type="arabicPeriod"/>
            </a:pPr>
            <a:r>
              <a:rPr lang="en-US" dirty="0" smtClean="0">
                <a:solidFill>
                  <a:schemeClr val="accent5"/>
                </a:solidFill>
              </a:rPr>
              <a:t>DocuSign form will be emailed from SchoolsFirst to your personal email address.</a:t>
            </a:r>
          </a:p>
          <a:p>
            <a:pPr marL="514350" indent="-514350">
              <a:buFont typeface="+mj-lt"/>
              <a:buAutoNum type="arabicPeriod"/>
            </a:pPr>
            <a:r>
              <a:rPr lang="en-US" dirty="0" smtClean="0">
                <a:solidFill>
                  <a:schemeClr val="accent5"/>
                </a:solidFill>
              </a:rPr>
              <a:t>Fill out the DocuSign enrollment form from your PC or any mobile device.</a:t>
            </a:r>
          </a:p>
          <a:p>
            <a:pPr marL="514350" indent="-514350">
              <a:buFont typeface="+mj-lt"/>
              <a:buAutoNum type="arabicPeriod"/>
            </a:pPr>
            <a:r>
              <a:rPr lang="en-US" dirty="0" smtClean="0">
                <a:solidFill>
                  <a:schemeClr val="accent5"/>
                </a:solidFill>
              </a:rPr>
              <a:t>Once all the required fields are filled in, you will be allowed to sign and submit the document. You will not be able to submit an incomplete document.</a:t>
            </a:r>
          </a:p>
          <a:p>
            <a:pPr marL="514350" indent="-514350">
              <a:buFont typeface="+mj-lt"/>
              <a:buAutoNum type="arabicPeriod"/>
            </a:pPr>
            <a:r>
              <a:rPr lang="en-US" dirty="0" smtClean="0">
                <a:solidFill>
                  <a:schemeClr val="accent5"/>
                </a:solidFill>
              </a:rPr>
              <a:t>Once submitted, you will receive an email confirmation that you have been enrolled in the plan. No forms to save!</a:t>
            </a:r>
          </a:p>
          <a:p>
            <a:endParaRPr lang="en-US" dirty="0">
              <a:solidFill>
                <a:schemeClr val="accent5"/>
              </a:solidFill>
            </a:endParaRPr>
          </a:p>
        </p:txBody>
      </p:sp>
    </p:spTree>
    <p:extLst>
      <p:ext uri="{BB962C8B-B14F-4D97-AF65-F5344CB8AC3E}">
        <p14:creationId xmlns:p14="http://schemas.microsoft.com/office/powerpoint/2010/main" val="2167232679"/>
      </p:ext>
    </p:extLst>
  </p:cSld>
  <p:clrMapOvr>
    <a:masterClrMapping/>
  </p:clrMapOvr>
  <p:transition spd="slow">
    <p:wip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83341" y="1151068"/>
            <a:ext cx="10170458" cy="668705"/>
          </a:xfrm>
        </p:spPr>
        <p:txBody>
          <a:bodyPr>
            <a:normAutofit fontScale="90000"/>
          </a:bodyPr>
          <a:lstStyle/>
          <a:p>
            <a:pPr algn="ctr"/>
            <a:r>
              <a:rPr lang="en-US" dirty="0" smtClean="0">
                <a:solidFill>
                  <a:schemeClr val="accent5"/>
                </a:solidFill>
                <a:effectLst>
                  <a:outerShdw blurRad="38100" dist="38100" dir="2700000" algn="tl">
                    <a:srgbClr val="000000">
                      <a:alpha val="43137"/>
                    </a:srgbClr>
                  </a:outerShdw>
                </a:effectLst>
              </a:rPr>
              <a:t>ACCOUNT ACCESS IS EASY!</a:t>
            </a:r>
            <a:endParaRPr lang="en-US" dirty="0">
              <a:solidFill>
                <a:schemeClr val="accent5"/>
              </a:solidFill>
              <a:effectLst>
                <a:outerShdw blurRad="38100" dist="38100" dir="2700000" algn="tl">
                  <a:srgbClr val="000000">
                    <a:alpha val="43137"/>
                  </a:srgbClr>
                </a:outerShdw>
              </a:effectLst>
            </a:endParaRPr>
          </a:p>
        </p:txBody>
      </p:sp>
      <p:sp>
        <p:nvSpPr>
          <p:cNvPr id="3" name="Content Placeholder 2"/>
          <p:cNvSpPr>
            <a:spLocks noGrp="1"/>
          </p:cNvSpPr>
          <p:nvPr>
            <p:ph sz="half" idx="1"/>
          </p:nvPr>
        </p:nvSpPr>
        <p:spPr>
          <a:xfrm>
            <a:off x="1183341" y="2000921"/>
            <a:ext cx="10385807" cy="4176041"/>
          </a:xfrm>
        </p:spPr>
        <p:txBody>
          <a:bodyPr>
            <a:normAutofit fontScale="92500" lnSpcReduction="10000"/>
          </a:bodyPr>
          <a:lstStyle/>
          <a:p>
            <a:r>
              <a:rPr lang="en-US" dirty="0" smtClean="0">
                <a:solidFill>
                  <a:schemeClr val="accent5"/>
                </a:solidFill>
              </a:rPr>
              <a:t>Upon enrollment, your profile will be built into the PlanVue system.</a:t>
            </a:r>
          </a:p>
          <a:p>
            <a:r>
              <a:rPr lang="en-US" dirty="0" smtClean="0">
                <a:solidFill>
                  <a:schemeClr val="accent5"/>
                </a:solidFill>
              </a:rPr>
              <a:t>Go to </a:t>
            </a:r>
            <a:r>
              <a:rPr lang="en-US" i="1" dirty="0" smtClean="0">
                <a:solidFill>
                  <a:schemeClr val="accent5"/>
                </a:solidFill>
              </a:rPr>
              <a:t>pa.schoolsfirstfcu.org</a:t>
            </a:r>
            <a:r>
              <a:rPr lang="en-US" dirty="0" smtClean="0">
                <a:solidFill>
                  <a:schemeClr val="accent5"/>
                </a:solidFill>
              </a:rPr>
              <a:t> </a:t>
            </a:r>
          </a:p>
          <a:p>
            <a:r>
              <a:rPr lang="en-US" dirty="0" smtClean="0">
                <a:solidFill>
                  <a:schemeClr val="accent5"/>
                </a:solidFill>
              </a:rPr>
              <a:t>Enter your SSN (no dashes) as your user ID</a:t>
            </a:r>
          </a:p>
          <a:p>
            <a:r>
              <a:rPr lang="en-US" dirty="0" smtClean="0">
                <a:solidFill>
                  <a:schemeClr val="accent5"/>
                </a:solidFill>
              </a:rPr>
              <a:t>Enter the last 4-digits of your SSN as your password</a:t>
            </a:r>
          </a:p>
          <a:p>
            <a:r>
              <a:rPr lang="en-US" dirty="0" smtClean="0">
                <a:solidFill>
                  <a:schemeClr val="accent5"/>
                </a:solidFill>
              </a:rPr>
              <a:t>Select the “Employee” role</a:t>
            </a:r>
          </a:p>
          <a:p>
            <a:r>
              <a:rPr lang="en-US" dirty="0" smtClean="0">
                <a:solidFill>
                  <a:schemeClr val="accent5"/>
                </a:solidFill>
              </a:rPr>
              <a:t>Answer the Alternate Verification Question</a:t>
            </a:r>
          </a:p>
          <a:p>
            <a:r>
              <a:rPr lang="en-US" dirty="0" smtClean="0">
                <a:solidFill>
                  <a:schemeClr val="accent5"/>
                </a:solidFill>
              </a:rPr>
              <a:t>Select a new User ID and password, then confirm</a:t>
            </a:r>
          </a:p>
          <a:p>
            <a:r>
              <a:rPr lang="en-US" dirty="0" smtClean="0">
                <a:solidFill>
                  <a:schemeClr val="accent5"/>
                </a:solidFill>
              </a:rPr>
              <a:t>Update your email and phone number under the Personal Profile tab</a:t>
            </a:r>
          </a:p>
        </p:txBody>
      </p:sp>
    </p:spTree>
    <p:extLst>
      <p:ext uri="{BB962C8B-B14F-4D97-AF65-F5344CB8AC3E}">
        <p14:creationId xmlns:p14="http://schemas.microsoft.com/office/powerpoint/2010/main" val="2563813010"/>
      </p:ext>
    </p:extLst>
  </p:cSld>
  <p:clrMapOvr>
    <a:masterClrMapping/>
  </p:clrMapOvr>
  <p:transition spd="slow">
    <p:wip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900" dirty="0" smtClean="0">
                <a:solidFill>
                  <a:schemeClr val="accent5"/>
                </a:solidFill>
                <a:effectLst>
                  <a:outerShdw blurRad="38100" dist="38100" dir="2700000" algn="tl">
                    <a:srgbClr val="000000">
                      <a:alpha val="43137"/>
                    </a:srgbClr>
                  </a:outerShdw>
                </a:effectLst>
              </a:rPr>
              <a:t>DISTRIBUTABLE EVENTS</a:t>
            </a:r>
            <a:endParaRPr lang="en-US" sz="4900" dirty="0">
              <a:solidFill>
                <a:schemeClr val="accent5"/>
              </a:solidFill>
              <a:effectLst>
                <a:outerShdw blurRad="38100" dist="38100" dir="2700000" algn="tl">
                  <a:srgbClr val="000000">
                    <a:alpha val="43137"/>
                  </a:srgbClr>
                </a:outerShdw>
              </a:effectLst>
            </a:endParaRPr>
          </a:p>
        </p:txBody>
      </p:sp>
      <p:sp>
        <p:nvSpPr>
          <p:cNvPr id="3" name="Content Placeholder 2"/>
          <p:cNvSpPr>
            <a:spLocks noGrp="1"/>
          </p:cNvSpPr>
          <p:nvPr>
            <p:ph sz="half" idx="1"/>
          </p:nvPr>
        </p:nvSpPr>
        <p:spPr>
          <a:xfrm>
            <a:off x="2334409" y="2203222"/>
            <a:ext cx="8316709" cy="1563505"/>
          </a:xfrm>
          <a:noFill/>
        </p:spPr>
        <p:txBody>
          <a:bodyPr wrap="square" rtlCol="0">
            <a:spAutoFit/>
          </a:bodyPr>
          <a:lstStyle/>
          <a:p>
            <a:pPr marL="285750" indent="-285750">
              <a:spcBef>
                <a:spcPts val="600"/>
              </a:spcBef>
              <a:spcAft>
                <a:spcPts val="600"/>
              </a:spcAft>
              <a:buFont typeface="Wingdings 3" panose="05040102010807070707" pitchFamily="18" charset="2"/>
              <a:buChar char=""/>
            </a:pPr>
            <a:r>
              <a:rPr lang="en-US" dirty="0">
                <a:solidFill>
                  <a:schemeClr val="accent5"/>
                </a:solidFill>
              </a:rPr>
              <a:t>Termination from service</a:t>
            </a:r>
          </a:p>
          <a:p>
            <a:pPr marL="285750" indent="-285750">
              <a:spcBef>
                <a:spcPts val="600"/>
              </a:spcBef>
              <a:spcAft>
                <a:spcPts val="600"/>
              </a:spcAft>
              <a:buFont typeface="Wingdings 3" panose="05040102010807070707" pitchFamily="18" charset="2"/>
              <a:buChar char=""/>
            </a:pPr>
            <a:r>
              <a:rPr lang="en-US" dirty="0" smtClean="0">
                <a:solidFill>
                  <a:schemeClr val="accent5"/>
                </a:solidFill>
              </a:rPr>
              <a:t>Eligibility </a:t>
            </a:r>
            <a:r>
              <a:rPr lang="en-US" dirty="0">
                <a:solidFill>
                  <a:schemeClr val="accent5"/>
                </a:solidFill>
              </a:rPr>
              <a:t>for PERS or STRS</a:t>
            </a:r>
          </a:p>
          <a:p>
            <a:pPr marL="285750" indent="-285750">
              <a:spcBef>
                <a:spcPts val="600"/>
              </a:spcBef>
              <a:spcAft>
                <a:spcPts val="600"/>
              </a:spcAft>
              <a:buFont typeface="Wingdings 3" panose="05040102010807070707" pitchFamily="18" charset="2"/>
              <a:buChar char=""/>
            </a:pPr>
            <a:r>
              <a:rPr lang="en-US" dirty="0">
                <a:solidFill>
                  <a:schemeClr val="accent5"/>
                </a:solidFill>
              </a:rPr>
              <a:t>In-Service distribution eligible at </a:t>
            </a:r>
            <a:r>
              <a:rPr lang="en-US" dirty="0" smtClean="0">
                <a:solidFill>
                  <a:schemeClr val="accent5"/>
                </a:solidFill>
              </a:rPr>
              <a:t>age 59</a:t>
            </a:r>
            <a:r>
              <a:rPr lang="en-US" dirty="0">
                <a:solidFill>
                  <a:schemeClr val="accent5"/>
                </a:solidFill>
              </a:rPr>
              <a:t>½ </a:t>
            </a:r>
            <a:r>
              <a:rPr lang="en-US" dirty="0" err="1" smtClean="0">
                <a:solidFill>
                  <a:schemeClr val="accent5"/>
                </a:solidFill>
              </a:rPr>
              <a:t>yrs</a:t>
            </a:r>
            <a:endParaRPr lang="en-US" dirty="0">
              <a:solidFill>
                <a:schemeClr val="accent5"/>
              </a:solidFill>
            </a:endParaRPr>
          </a:p>
        </p:txBody>
      </p:sp>
      <p:sp>
        <p:nvSpPr>
          <p:cNvPr id="5" name="TextBox 4"/>
          <p:cNvSpPr txBox="1"/>
          <p:nvPr/>
        </p:nvSpPr>
        <p:spPr>
          <a:xfrm>
            <a:off x="2334409" y="4286642"/>
            <a:ext cx="7629100" cy="1200329"/>
          </a:xfrm>
          <a:prstGeom prst="rect">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0">
            <a:scrgbClr r="0" g="0" b="0"/>
          </a:lnRef>
          <a:fillRef idx="0">
            <a:scrgbClr r="0" g="0" b="0"/>
          </a:fillRef>
          <a:effectRef idx="0">
            <a:scrgbClr r="0" g="0" b="0"/>
          </a:effectRef>
          <a:fontRef idx="minor">
            <a:schemeClr val="lt1"/>
          </a:fontRef>
        </p:style>
        <p:txBody>
          <a:bodyPr wrap="square" rtlCol="0">
            <a:spAutoFit/>
          </a:bodyPr>
          <a:lstStyle/>
          <a:p>
            <a:r>
              <a:rPr lang="en-US" sz="2400" dirty="0" smtClean="0">
                <a:solidFill>
                  <a:schemeClr val="bg1"/>
                </a:solidFill>
              </a:rPr>
              <a:t>100% of balance is available for distribution. </a:t>
            </a:r>
          </a:p>
          <a:p>
            <a:r>
              <a:rPr lang="en-US" sz="2400" dirty="0" smtClean="0">
                <a:solidFill>
                  <a:schemeClr val="bg1"/>
                </a:solidFill>
              </a:rPr>
              <a:t>NO 10% distribution penalty.</a:t>
            </a:r>
          </a:p>
          <a:p>
            <a:r>
              <a:rPr lang="en-US" sz="2400" dirty="0" smtClean="0">
                <a:solidFill>
                  <a:schemeClr val="bg1"/>
                </a:solidFill>
              </a:rPr>
              <a:t>3-month waiting period for distribution</a:t>
            </a:r>
            <a:endParaRPr lang="en-US" sz="2400" dirty="0">
              <a:solidFill>
                <a:schemeClr val="bg1"/>
              </a:solidFill>
            </a:endParaRPr>
          </a:p>
        </p:txBody>
      </p:sp>
    </p:spTree>
    <p:extLst>
      <p:ext uri="{BB962C8B-B14F-4D97-AF65-F5344CB8AC3E}">
        <p14:creationId xmlns:p14="http://schemas.microsoft.com/office/powerpoint/2010/main" val="1103361293"/>
      </p:ext>
    </p:extLst>
  </p:cSld>
  <p:clrMapOvr>
    <a:masterClrMapping/>
  </p:clrMapOvr>
  <p:transition spd="slow">
    <p:wipe/>
  </p:transition>
  <p:timing>
    <p:tnLst>
      <p:par>
        <p:cTn id="1" dur="indefinite" restart="never" nodeType="tmRoot"/>
      </p:par>
    </p:tnLst>
  </p:timing>
</p:sld>
</file>

<file path=ppt/theme/theme1.xml><?xml version="1.0" encoding="utf-8"?>
<a:theme xmlns:a="http://schemas.openxmlformats.org/drawingml/2006/main" name="Office Theme">
  <a:themeElements>
    <a:clrScheme name="SDCOE blues">
      <a:dk1>
        <a:srgbClr val="3F3F3F"/>
      </a:dk1>
      <a:lt1>
        <a:sysClr val="window" lastClr="FFFFFF"/>
      </a:lt1>
      <a:dk2>
        <a:srgbClr val="000000"/>
      </a:dk2>
      <a:lt2>
        <a:srgbClr val="E7E6E6"/>
      </a:lt2>
      <a:accent1>
        <a:srgbClr val="00AEEF"/>
      </a:accent1>
      <a:accent2>
        <a:srgbClr val="15689A"/>
      </a:accent2>
      <a:accent3>
        <a:srgbClr val="AEABAB"/>
      </a:accent3>
      <a:accent4>
        <a:srgbClr val="00AEEF"/>
      </a:accent4>
      <a:accent5>
        <a:srgbClr val="15689A"/>
      </a:accent5>
      <a:accent6>
        <a:srgbClr val="3A3838"/>
      </a:accent6>
      <a:hlink>
        <a:srgbClr val="00AEEF"/>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2018 SDCOE template (wide)" id="{97A280FD-0D4A-4E8F-B3F0-9F4F03737F5F}" vid="{875C062A-9F58-4D82-ADCA-437BFB8C358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c66931b4-49db-4458-8c98-fbbd8ccb13f2">
      <UserInfo>
        <DisplayName>Christina Lopez</DisplayName>
        <AccountId>387</AccountId>
        <AccountType/>
      </UserInfo>
      <UserInfo>
        <DisplayName>Bill Britt</DisplayName>
        <AccountId>496</AccountId>
        <AccountType/>
      </UserInfo>
      <UserInfo>
        <DisplayName>Michael Czoberek</DisplayName>
        <AccountId>878</AccountId>
        <AccountType/>
      </UserInfo>
      <UserInfo>
        <DisplayName>Alex Cortes</DisplayName>
        <AccountId>694</AccountId>
        <AccountType/>
      </UserInfo>
      <UserInfo>
        <DisplayName>Anne Worrall</DisplayName>
        <AccountId>1336</AccountId>
        <AccountType/>
      </UserInfo>
      <UserInfo>
        <DisplayName>Joseph Frescatore</DisplayName>
        <AccountId>326</AccountId>
        <AccountType/>
      </UserInfo>
    </SharedWithUsers>
    <_ip_UnifiedCompliancePolicyUIAction xmlns="http://schemas.microsoft.com/sharepoint/v3" xsi:nil="true"/>
    <_ip_UnifiedCompliancePolicyProperties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D6BEC41761FB5442AE13EBA56ED8B1E4" ma:contentTypeVersion="16" ma:contentTypeDescription="Create a new document." ma:contentTypeScope="" ma:versionID="4160fa8460f4afdadf744f36846addf0">
  <xsd:schema xmlns:xsd="http://www.w3.org/2001/XMLSchema" xmlns:xs="http://www.w3.org/2001/XMLSchema" xmlns:p="http://schemas.microsoft.com/office/2006/metadata/properties" xmlns:ns1="http://schemas.microsoft.com/sharepoint/v3" xmlns:ns3="540ea4a4-4e01-439b-83fb-8756240991c0" xmlns:ns4="c66931b4-49db-4458-8c98-fbbd8ccb13f2" targetNamespace="http://schemas.microsoft.com/office/2006/metadata/properties" ma:root="true" ma:fieldsID="63b873cdd939c59058fe5233faea4798" ns1:_="" ns3:_="" ns4:_="">
    <xsd:import namespace="http://schemas.microsoft.com/sharepoint/v3"/>
    <xsd:import namespace="540ea4a4-4e01-439b-83fb-8756240991c0"/>
    <xsd:import namespace="c66931b4-49db-4458-8c98-fbbd8ccb13f2"/>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1:_ip_UnifiedCompliancePolicyProperties" minOccurs="0"/>
                <xsd:element ref="ns1:_ip_UnifiedCompliancePolicyUIAction" minOccurs="0"/>
                <xsd:element ref="ns3:MediaServiceAutoKeyPoints" minOccurs="0"/>
                <xsd:element ref="ns3:MediaServiceKeyPoints" minOccurs="0"/>
                <xsd:element ref="ns4:SharedWithUsers" minOccurs="0"/>
                <xsd:element ref="ns4:SharedWithDetails" minOccurs="0"/>
                <xsd:element ref="ns4:SharingHintHash" minOccurs="0"/>
                <xsd:element ref="ns3:MediaServiceLocation"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5" nillable="true" ma:displayName="Unified Compliance Policy Properties" ma:hidden="true" ma:internalName="_ip_UnifiedCompliancePolicyProperties">
      <xsd:simpleType>
        <xsd:restriction base="dms:Note"/>
      </xsd:simpleType>
    </xsd:element>
    <xsd:element name="_ip_UnifiedCompliancePolicyUIAction" ma:index="16"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40ea4a4-4e01-439b-83fb-8756240991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Location" ma:index="22" nillable="true" ma:displayName="Location" ma:internalName="MediaServiceLocation" ma:readOnly="true">
      <xsd:simpleType>
        <xsd:restriction base="dms:Text"/>
      </xsd:simpleType>
    </xsd:element>
    <xsd:element name="MediaLengthInSeconds" ma:index="23"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c66931b4-49db-4458-8c98-fbbd8ccb13f2"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element name="SharingHintHash" ma:index="21"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6E05501-2B06-4CDE-9B8C-90A807FE6E67}">
  <ds:schemaRefs>
    <ds:schemaRef ds:uri="http://schemas.microsoft.com/office/2006/metadata/properties"/>
    <ds:schemaRef ds:uri="http://schemas.openxmlformats.org/package/2006/metadata/core-properties"/>
    <ds:schemaRef ds:uri="http://schemas.microsoft.com/sharepoint/v3"/>
    <ds:schemaRef ds:uri="http://purl.org/dc/terms/"/>
    <ds:schemaRef ds:uri="http://www.w3.org/XML/1998/namespace"/>
    <ds:schemaRef ds:uri="c66931b4-49db-4458-8c98-fbbd8ccb13f2"/>
    <ds:schemaRef ds:uri="http://purl.org/dc/dcmitype/"/>
    <ds:schemaRef ds:uri="http://purl.org/dc/elements/1.1/"/>
    <ds:schemaRef ds:uri="http://schemas.microsoft.com/office/2006/documentManagement/types"/>
    <ds:schemaRef ds:uri="http://schemas.microsoft.com/office/infopath/2007/PartnerControls"/>
    <ds:schemaRef ds:uri="540ea4a4-4e01-439b-83fb-8756240991c0"/>
  </ds:schemaRefs>
</ds:datastoreItem>
</file>

<file path=customXml/itemProps2.xml><?xml version="1.0" encoding="utf-8"?>
<ds:datastoreItem xmlns:ds="http://schemas.openxmlformats.org/officeDocument/2006/customXml" ds:itemID="{FE5C9177-2A6A-4386-ACB4-343A433E62B3}">
  <ds:schemaRefs>
    <ds:schemaRef ds:uri="http://schemas.microsoft.com/sharepoint/v3/contenttype/forms"/>
  </ds:schemaRefs>
</ds:datastoreItem>
</file>

<file path=customXml/itemProps3.xml><?xml version="1.0" encoding="utf-8"?>
<ds:datastoreItem xmlns:ds="http://schemas.openxmlformats.org/officeDocument/2006/customXml" ds:itemID="{EA52EAA9-77B0-43F1-8B2A-BE2B6BEDB09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40ea4a4-4e01-439b-83fb-8756240991c0"/>
    <ds:schemaRef ds:uri="c66931b4-49db-4458-8c98-fbbd8ccb13f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631</TotalTime>
  <Words>1050</Words>
  <Application>Microsoft Office PowerPoint</Application>
  <PresentationFormat>Widescreen</PresentationFormat>
  <Paragraphs>134</Paragraphs>
  <Slides>17</Slides>
  <Notes>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Calibri</vt:lpstr>
      <vt:lpstr>Calibri Light</vt:lpstr>
      <vt:lpstr>Imprint MT Shadow</vt:lpstr>
      <vt:lpstr>Wingdings 3</vt:lpstr>
      <vt:lpstr>Office Theme</vt:lpstr>
      <vt:lpstr>FBC 3121 Plan</vt:lpstr>
      <vt:lpstr>RATIONALE</vt:lpstr>
      <vt:lpstr>ELIGIBILITY</vt:lpstr>
      <vt:lpstr>HOW DOES IT WORK?</vt:lpstr>
      <vt:lpstr>INVESTMENT</vt:lpstr>
      <vt:lpstr>ACCESS</vt:lpstr>
      <vt:lpstr>ENROLLMENT IS EASY!</vt:lpstr>
      <vt:lpstr>ACCOUNT ACCESS IS EASY!</vt:lpstr>
      <vt:lpstr>DISTRIBUTABLE EVENTS</vt:lpstr>
      <vt:lpstr>WHY PURCHASE SERVICE CREDIT?</vt:lpstr>
      <vt:lpstr>HOW TO PURCHASE SERVICE CREDIT</vt:lpstr>
      <vt:lpstr>TERMINATION OF SERVICE</vt:lpstr>
      <vt:lpstr>BENEFITS</vt:lpstr>
      <vt:lpstr>What’s next?</vt:lpstr>
      <vt:lpstr>MOVING FORWARD</vt:lpstr>
      <vt:lpstr>PowerPoint Presentation</vt:lpstr>
      <vt:lpstr>PowerPoint Presentation</vt:lpstr>
    </vt:vector>
  </TitlesOfParts>
  <Company>SDCOE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FBC 3121 Plan</dc:title>
  <dc:creator>Robin Parker</dc:creator>
  <cp:lastModifiedBy>Robin Parker</cp:lastModifiedBy>
  <cp:revision>52</cp:revision>
  <dcterms:created xsi:type="dcterms:W3CDTF">2020-10-05T01:17:00Z</dcterms:created>
  <dcterms:modified xsi:type="dcterms:W3CDTF">2021-08-11T22:46:05Z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0x010100D6BEC41761FB5442AE13EBA56ED8B1E4</vt:lpwstr>
  </property>
</Properties>
</file>