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0" r:id="rId2"/>
  </p:sldMasterIdLst>
  <p:notesMasterIdLst>
    <p:notesMasterId r:id="rId19"/>
  </p:notesMasterIdLst>
  <p:handoutMasterIdLst>
    <p:handoutMasterId r:id="rId20"/>
  </p:handoutMasterIdLst>
  <p:sldIdLst>
    <p:sldId id="371" r:id="rId3"/>
    <p:sldId id="353" r:id="rId4"/>
    <p:sldId id="355" r:id="rId5"/>
    <p:sldId id="354" r:id="rId6"/>
    <p:sldId id="358" r:id="rId7"/>
    <p:sldId id="359" r:id="rId8"/>
    <p:sldId id="360" r:id="rId9"/>
    <p:sldId id="361" r:id="rId10"/>
    <p:sldId id="362" r:id="rId11"/>
    <p:sldId id="363" r:id="rId12"/>
    <p:sldId id="365" r:id="rId13"/>
    <p:sldId id="366" r:id="rId14"/>
    <p:sldId id="367" r:id="rId15"/>
    <p:sldId id="364" r:id="rId16"/>
    <p:sldId id="372" r:id="rId17"/>
    <p:sldId id="37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BE2"/>
    <a:srgbClr val="662D91"/>
    <a:srgbClr val="EA6F00"/>
    <a:srgbClr val="B351B3"/>
    <a:srgbClr val="800080"/>
    <a:srgbClr val="990099"/>
    <a:srgbClr val="F4E6F4"/>
    <a:srgbClr val="67308E"/>
    <a:srgbClr val="4D2275"/>
    <a:srgbClr val="9D2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6125" autoAdjust="0"/>
  </p:normalViewPr>
  <p:slideViewPr>
    <p:cSldViewPr snapToGrid="0" showGuides="1">
      <p:cViewPr varScale="1">
        <p:scale>
          <a:sx n="115" d="100"/>
          <a:sy n="115" d="100"/>
        </p:scale>
        <p:origin x="864" y="84"/>
      </p:cViewPr>
      <p:guideLst>
        <p:guide orient="horz" pos="2184"/>
        <p:guide pos="380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8CCF2-261E-4E86-AF4B-EF6E3604EF0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AD4CE3C-9A11-465D-AFF1-82390F0C7246}">
      <dgm:prSet phldrT="[Text]" custT="1"/>
      <dgm:spPr>
        <a:solidFill>
          <a:srgbClr val="E97224"/>
        </a:solidFill>
        <a:ln>
          <a:noFill/>
        </a:ln>
      </dgm:spPr>
      <dgm:t>
        <a:bodyPr/>
        <a:lstStyle/>
        <a:p>
          <a:r>
            <a:rPr lang="en-US" sz="2400" b="1" dirty="0" smtClean="0">
              <a:latin typeface="+mn-lt"/>
              <a:cs typeface="Arial" panose="020B0604020202020204" pitchFamily="34" charset="0"/>
            </a:rPr>
            <a:t>Strength</a:t>
          </a:r>
          <a:endParaRPr lang="en-US" sz="2400" b="1" dirty="0">
            <a:latin typeface="+mn-lt"/>
            <a:cs typeface="Arial" panose="020B0604020202020204" pitchFamily="34" charset="0"/>
          </a:endParaRPr>
        </a:p>
      </dgm:t>
    </dgm:pt>
    <dgm:pt modelId="{7A17C381-D936-4670-849F-9F33FCB80D75}" type="parTrans" cxnId="{41BA820D-8B2C-4983-BEE1-4DBBADD1EA4C}">
      <dgm:prSet/>
      <dgm:spPr/>
      <dgm:t>
        <a:bodyPr/>
        <a:lstStyle/>
        <a:p>
          <a:endParaRPr lang="en-US"/>
        </a:p>
      </dgm:t>
    </dgm:pt>
    <dgm:pt modelId="{BA5C1693-32FE-4B92-AA1A-73D8F68D3AD0}" type="sibTrans" cxnId="{41BA820D-8B2C-4983-BEE1-4DBBADD1EA4C}">
      <dgm:prSet/>
      <dgm:spPr/>
      <dgm:t>
        <a:bodyPr/>
        <a:lstStyle/>
        <a:p>
          <a:endParaRPr lang="en-US"/>
        </a:p>
      </dgm:t>
    </dgm:pt>
    <dgm:pt modelId="{5E3B2577-A09A-4798-8B92-789A4A6D4714}">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 </a:t>
          </a:r>
          <a:r>
            <a:rPr lang="en-US" sz="2000" dirty="0" smtClean="0">
              <a:latin typeface="+mn-lt"/>
              <a:cs typeface="Arial" panose="020B0604020202020204" pitchFamily="34" charset="0"/>
            </a:rPr>
            <a:t>Managed by a joint labor-management Board of Directors</a:t>
          </a:r>
          <a:endParaRPr lang="en-US" sz="2000" dirty="0">
            <a:latin typeface="+mn-lt"/>
            <a:cs typeface="Arial" panose="020B0604020202020204" pitchFamily="34" charset="0"/>
          </a:endParaRPr>
        </a:p>
      </dgm:t>
    </dgm:pt>
    <dgm:pt modelId="{583D52CF-2DC1-4200-B065-98D6951226DC}" type="parTrans" cxnId="{5181F194-0D16-4E03-A2BD-8E31CF580343}">
      <dgm:prSet/>
      <dgm:spPr/>
      <dgm:t>
        <a:bodyPr/>
        <a:lstStyle/>
        <a:p>
          <a:endParaRPr lang="en-US"/>
        </a:p>
      </dgm:t>
    </dgm:pt>
    <dgm:pt modelId="{E5C9BC68-255A-47EF-AF23-10D48F879F78}" type="sibTrans" cxnId="{5181F194-0D16-4E03-A2BD-8E31CF580343}">
      <dgm:prSet/>
      <dgm:spPr/>
      <dgm:t>
        <a:bodyPr/>
        <a:lstStyle/>
        <a:p>
          <a:endParaRPr lang="en-US"/>
        </a:p>
      </dgm:t>
    </dgm:pt>
    <dgm:pt modelId="{E55E80CA-D29F-480A-9A41-92FB7FFFAF7A}">
      <dgm:prSet phldrT="[Text]" custT="1"/>
      <dgm:spPr>
        <a:solidFill>
          <a:srgbClr val="39B44A"/>
        </a:solidFill>
        <a:ln>
          <a:noFill/>
        </a:ln>
      </dgm:spPr>
      <dgm:t>
        <a:bodyPr/>
        <a:lstStyle/>
        <a:p>
          <a:r>
            <a:rPr lang="en-US" sz="2400" b="1" dirty="0" smtClean="0">
              <a:latin typeface="+mn-lt"/>
              <a:cs typeface="Arial" panose="020B0604020202020204" pitchFamily="34" charset="0"/>
            </a:rPr>
            <a:t>Value</a:t>
          </a:r>
          <a:endParaRPr lang="en-US" sz="2400" b="1" dirty="0">
            <a:latin typeface="+mn-lt"/>
            <a:cs typeface="Arial" panose="020B0604020202020204" pitchFamily="34" charset="0"/>
          </a:endParaRPr>
        </a:p>
      </dgm:t>
    </dgm:pt>
    <dgm:pt modelId="{89BE5291-1EE4-4102-8D67-1C7D955808F8}" type="parTrans" cxnId="{37CF3B59-EDF8-4FCF-B278-7F36504C5954}">
      <dgm:prSet/>
      <dgm:spPr/>
      <dgm:t>
        <a:bodyPr/>
        <a:lstStyle/>
        <a:p>
          <a:endParaRPr lang="en-US"/>
        </a:p>
      </dgm:t>
    </dgm:pt>
    <dgm:pt modelId="{4B926CA0-B06F-484C-BFDB-00344E43DF69}" type="sibTrans" cxnId="{37CF3B59-EDF8-4FCF-B278-7F36504C5954}">
      <dgm:prSet/>
      <dgm:spPr/>
      <dgm:t>
        <a:bodyPr/>
        <a:lstStyle/>
        <a:p>
          <a:endParaRPr lang="en-US"/>
        </a:p>
      </dgm:t>
    </dgm:pt>
    <dgm:pt modelId="{448F150A-0EF5-4DF2-86C3-CEBD632A01F4}">
      <dgm:prSet phldrT="[Text]" custT="1"/>
      <dgm:spPr/>
      <dgm:t>
        <a:bodyPr/>
        <a:lstStyle/>
        <a:p>
          <a:pPr marL="0" lvl="1" indent="0" defTabSz="755650">
            <a:lnSpc>
              <a:spcPct val="90000"/>
            </a:lnSpc>
            <a:spcBef>
              <a:spcPct val="0"/>
            </a:spcBef>
            <a:spcAft>
              <a:spcPct val="15000"/>
            </a:spcAft>
            <a:buNone/>
          </a:pPr>
          <a:r>
            <a:rPr lang="en-US" sz="2000" dirty="0" smtClean="0">
              <a:latin typeface="+mn-lt"/>
              <a:cs typeface="Arial" panose="020B0604020202020204" pitchFamily="34" charset="0"/>
            </a:rPr>
            <a:t> Allows districts to pool resources to buy health care as a single entity</a:t>
          </a:r>
          <a:endParaRPr lang="en-US" sz="2000" dirty="0">
            <a:latin typeface="+mn-lt"/>
            <a:cs typeface="Arial" panose="020B0604020202020204" pitchFamily="34" charset="0"/>
          </a:endParaRPr>
        </a:p>
      </dgm:t>
    </dgm:pt>
    <dgm:pt modelId="{324D5313-B39A-4530-9663-7091F1F5FFF8}" type="parTrans" cxnId="{737E3FDE-DDAA-4F33-B233-8E422F5D0590}">
      <dgm:prSet/>
      <dgm:spPr/>
      <dgm:t>
        <a:bodyPr/>
        <a:lstStyle/>
        <a:p>
          <a:endParaRPr lang="en-US"/>
        </a:p>
      </dgm:t>
    </dgm:pt>
    <dgm:pt modelId="{FF026146-665B-427C-97A3-F3288571382D}" type="sibTrans" cxnId="{737E3FDE-DDAA-4F33-B233-8E422F5D0590}">
      <dgm:prSet/>
      <dgm:spPr/>
      <dgm:t>
        <a:bodyPr/>
        <a:lstStyle/>
        <a:p>
          <a:endParaRPr lang="en-US"/>
        </a:p>
      </dgm:t>
    </dgm:pt>
    <dgm:pt modelId="{0D98B52D-4463-456D-AB55-BFD8B8D46DAC}">
      <dgm:prSet phldrT="[Text]" custT="1"/>
      <dgm:spPr>
        <a:solidFill>
          <a:srgbClr val="0D72B9"/>
        </a:solidFill>
        <a:ln>
          <a:noFill/>
        </a:ln>
      </dgm:spPr>
      <dgm:t>
        <a:bodyPr/>
        <a:lstStyle/>
        <a:p>
          <a:r>
            <a:rPr lang="en-US" sz="2400" b="1" dirty="0" smtClean="0">
              <a:latin typeface="+mn-lt"/>
              <a:cs typeface="Arial" panose="020B0604020202020204" pitchFamily="34" charset="0"/>
            </a:rPr>
            <a:t>Personalized</a:t>
          </a:r>
          <a:endParaRPr lang="en-US" sz="2400" b="1" dirty="0">
            <a:latin typeface="+mn-lt"/>
            <a:cs typeface="Arial" panose="020B0604020202020204" pitchFamily="34" charset="0"/>
          </a:endParaRPr>
        </a:p>
      </dgm:t>
    </dgm:pt>
    <dgm:pt modelId="{94D813E0-7877-4120-936D-7B20DA791366}" type="parTrans" cxnId="{0ADC8AAA-05B8-49F7-9611-906F62E9739C}">
      <dgm:prSet/>
      <dgm:spPr/>
      <dgm:t>
        <a:bodyPr/>
        <a:lstStyle/>
        <a:p>
          <a:endParaRPr lang="en-US"/>
        </a:p>
      </dgm:t>
    </dgm:pt>
    <dgm:pt modelId="{34F72782-CA53-4EA5-9AE6-6308968CBFC1}" type="sibTrans" cxnId="{0ADC8AAA-05B8-49F7-9611-906F62E9739C}">
      <dgm:prSet/>
      <dgm:spPr/>
      <dgm:t>
        <a:bodyPr/>
        <a:lstStyle/>
        <a:p>
          <a:endParaRPr lang="en-US"/>
        </a:p>
      </dgm:t>
    </dgm:pt>
    <dgm:pt modelId="{F55EE0CF-4DEA-478D-AF6A-F7A00C432A5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mn-lt"/>
            </a:rPr>
            <a:t> </a:t>
          </a:r>
          <a:r>
            <a:rPr lang="en-US" sz="2000" dirty="0" smtClean="0">
              <a:latin typeface="+mn-lt"/>
              <a:cs typeface="Arial" panose="020B0604020202020204" pitchFamily="34" charset="0"/>
            </a:rPr>
            <a:t>Dedicated member health advocates</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smtClean="0">
            <a:latin typeface="+mn-lt"/>
            <a:cs typeface="Arial" panose="020B0604020202020204" pitchFamily="34" charset="0"/>
          </a:endParaRPr>
        </a:p>
      </dgm:t>
    </dgm:pt>
    <dgm:pt modelId="{C57B787F-5CF3-4BC0-AD7B-0183B3F40209}" type="parTrans" cxnId="{9BC45EA4-B2A8-4684-86CE-ABB85357C376}">
      <dgm:prSet/>
      <dgm:spPr/>
      <dgm:t>
        <a:bodyPr/>
        <a:lstStyle/>
        <a:p>
          <a:endParaRPr lang="en-US"/>
        </a:p>
      </dgm:t>
    </dgm:pt>
    <dgm:pt modelId="{5B242E0D-655A-4155-97CA-FCB3040C5543}" type="sibTrans" cxnId="{9BC45EA4-B2A8-4684-86CE-ABB85357C376}">
      <dgm:prSet/>
      <dgm:spPr/>
      <dgm:t>
        <a:bodyPr/>
        <a:lstStyle/>
        <a:p>
          <a:endParaRPr lang="en-US"/>
        </a:p>
      </dgm:t>
    </dgm:pt>
    <dgm:pt modelId="{C1A317F5-99D9-4B40-A886-276BA04661F9}">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dirty="0" smtClean="0">
              <a:latin typeface="+mn-lt"/>
              <a:cs typeface="Arial" panose="020B0604020202020204" pitchFamily="34" charset="0"/>
            </a:rPr>
            <a:t> Non-profit trust started in 1993</a:t>
          </a:r>
          <a:endParaRPr lang="en-US" sz="2000" dirty="0">
            <a:latin typeface="+mn-lt"/>
            <a:cs typeface="Arial" panose="020B0604020202020204" pitchFamily="34" charset="0"/>
          </a:endParaRPr>
        </a:p>
      </dgm:t>
    </dgm:pt>
    <dgm:pt modelId="{39CF9C6B-E4D8-4911-8D94-D864769F95F0}" type="parTrans" cxnId="{45D8818B-8F2F-4FE3-809D-E92188A79006}">
      <dgm:prSet/>
      <dgm:spPr/>
      <dgm:t>
        <a:bodyPr/>
        <a:lstStyle/>
        <a:p>
          <a:endParaRPr lang="en-US"/>
        </a:p>
      </dgm:t>
    </dgm:pt>
    <dgm:pt modelId="{DE0ADFDE-DA3E-491F-9902-D7AF99DD47BF}" type="sibTrans" cxnId="{45D8818B-8F2F-4FE3-809D-E92188A79006}">
      <dgm:prSet/>
      <dgm:spPr/>
      <dgm:t>
        <a:bodyPr/>
        <a:lstStyle/>
        <a:p>
          <a:endParaRPr lang="en-US"/>
        </a:p>
      </dgm:t>
    </dgm:pt>
    <dgm:pt modelId="{2BF8E2BE-32BA-4F16-A7C8-AB382E9A8FE9}">
      <dgm:prSet phldrT="[Text]" custT="1"/>
      <dgm:spPr/>
      <dgm:t>
        <a:bodyPr/>
        <a:lstStyle/>
        <a:p>
          <a:pPr marL="0" lvl="1" indent="0" defTabSz="747713">
            <a:lnSpc>
              <a:spcPct val="90000"/>
            </a:lnSpc>
            <a:spcBef>
              <a:spcPct val="0"/>
            </a:spcBef>
            <a:spcAft>
              <a:spcPct val="15000"/>
            </a:spcAft>
            <a:buNone/>
          </a:pPr>
          <a:r>
            <a:rPr lang="en-US" sz="2000" dirty="0" smtClean="0">
              <a:latin typeface="+mn-lt"/>
              <a:cs typeface="Arial" panose="020B0604020202020204" pitchFamily="34" charset="0"/>
            </a:rPr>
            <a:t> Streamlined district administrative process</a:t>
          </a:r>
          <a:endParaRPr lang="en-US" sz="2000" dirty="0">
            <a:latin typeface="+mn-lt"/>
            <a:cs typeface="Arial" panose="020B0604020202020204" pitchFamily="34" charset="0"/>
          </a:endParaRPr>
        </a:p>
      </dgm:t>
    </dgm:pt>
    <dgm:pt modelId="{AD193E08-1075-4223-84E3-1D7F5862D890}" type="parTrans" cxnId="{02A25413-4728-4405-BFC1-D5EBC41AECCA}">
      <dgm:prSet/>
      <dgm:spPr/>
      <dgm:t>
        <a:bodyPr/>
        <a:lstStyle/>
        <a:p>
          <a:endParaRPr lang="en-US"/>
        </a:p>
      </dgm:t>
    </dgm:pt>
    <dgm:pt modelId="{DD568FF9-E87D-435B-BCDA-9E4B1168B0DD}" type="sibTrans" cxnId="{02A25413-4728-4405-BFC1-D5EBC41AECCA}">
      <dgm:prSet/>
      <dgm:spPr/>
      <dgm:t>
        <a:bodyPr/>
        <a:lstStyle/>
        <a:p>
          <a:endParaRPr lang="en-US"/>
        </a:p>
      </dgm:t>
    </dgm:pt>
    <dgm:pt modelId="{2D6A40C0-7E3A-40BD-BB7D-E871120584E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mn-lt"/>
              <a:cs typeface="Arial" panose="020B0604020202020204" pitchFamily="34" charset="0"/>
            </a:rPr>
            <a:t> Comprehensive and flexible benefits packages</a:t>
          </a:r>
        </a:p>
      </dgm:t>
    </dgm:pt>
    <dgm:pt modelId="{6C30673C-15F6-4126-8A84-EB4E7D6C972C}" type="parTrans" cxnId="{A193E312-0E27-43FC-B934-9FBA98343FEB}">
      <dgm:prSet/>
      <dgm:spPr/>
      <dgm:t>
        <a:bodyPr/>
        <a:lstStyle/>
        <a:p>
          <a:endParaRPr lang="en-US"/>
        </a:p>
      </dgm:t>
    </dgm:pt>
    <dgm:pt modelId="{4C09CE8B-ED5E-4665-9D73-39C1B0AC6749}" type="sibTrans" cxnId="{A193E312-0E27-43FC-B934-9FBA98343FEB}">
      <dgm:prSet/>
      <dgm:spPr/>
      <dgm:t>
        <a:bodyPr/>
        <a:lstStyle/>
        <a:p>
          <a:endParaRPr lang="en-US"/>
        </a:p>
      </dgm:t>
    </dgm:pt>
    <dgm:pt modelId="{A1652557-6673-4226-A418-FADD0F8C02D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dgm:t>
    </dgm:pt>
    <dgm:pt modelId="{5DFEE09B-FFB6-4818-9598-C5432AF737D9}" type="parTrans" cxnId="{C60B96B5-2B24-4D2F-90B8-B447A8113BFA}">
      <dgm:prSet/>
      <dgm:spPr/>
      <dgm:t>
        <a:bodyPr/>
        <a:lstStyle/>
        <a:p>
          <a:endParaRPr lang="en-US"/>
        </a:p>
      </dgm:t>
    </dgm:pt>
    <dgm:pt modelId="{D880D22A-D6A9-4F05-BFC0-168D727F853E}" type="sibTrans" cxnId="{C60B96B5-2B24-4D2F-90B8-B447A8113BFA}">
      <dgm:prSet/>
      <dgm:spPr/>
      <dgm:t>
        <a:bodyPr/>
        <a:lstStyle/>
        <a:p>
          <a:endParaRPr lang="en-US"/>
        </a:p>
      </dgm:t>
    </dgm:pt>
    <dgm:pt modelId="{DFA6319A-79D0-44D7-9E85-A3BACB72DCA0}">
      <dgm:prSet phldrT="[Text]" custT="1"/>
      <dgm:spPr/>
      <dgm:t>
        <a:bodyPr/>
        <a:lstStyle/>
        <a:p>
          <a:pPr marL="0" lvl="1" indent="0" defTabSz="755650">
            <a:lnSpc>
              <a:spcPct val="90000"/>
            </a:lnSpc>
            <a:spcBef>
              <a:spcPct val="0"/>
            </a:spcBef>
            <a:spcAft>
              <a:spcPct val="15000"/>
            </a:spcAft>
            <a:buNone/>
          </a:pPr>
          <a:endParaRPr lang="en-US" sz="2000" dirty="0">
            <a:latin typeface="+mn-lt"/>
            <a:cs typeface="Arial" panose="020B0604020202020204" pitchFamily="34" charset="0"/>
          </a:endParaRPr>
        </a:p>
      </dgm:t>
    </dgm:pt>
    <dgm:pt modelId="{69FF7EC2-8A18-4BAC-8B61-2109F6A620D0}" type="parTrans" cxnId="{4E185EFA-239A-4EE6-80CC-8C06D645FDF7}">
      <dgm:prSet/>
      <dgm:spPr/>
      <dgm:t>
        <a:bodyPr/>
        <a:lstStyle/>
        <a:p>
          <a:endParaRPr lang="en-US"/>
        </a:p>
      </dgm:t>
    </dgm:pt>
    <dgm:pt modelId="{92CCC77D-F47A-4FC4-85D9-11A72A3D078E}" type="sibTrans" cxnId="{4E185EFA-239A-4EE6-80CC-8C06D645FDF7}">
      <dgm:prSet/>
      <dgm:spPr/>
      <dgm:t>
        <a:bodyPr/>
        <a:lstStyle/>
        <a:p>
          <a:endParaRPr lang="en-US"/>
        </a:p>
      </dgm:t>
    </dgm:pt>
    <dgm:pt modelId="{43FF167C-9D82-4990-903C-3E6BF1A776DE}">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2000" dirty="0">
            <a:latin typeface="+mn-lt"/>
            <a:cs typeface="Arial" panose="020B0604020202020204" pitchFamily="34" charset="0"/>
          </a:endParaRPr>
        </a:p>
      </dgm:t>
    </dgm:pt>
    <dgm:pt modelId="{F3580734-3A08-4FD7-8459-8726BF472DB9}" type="parTrans" cxnId="{6B3D392E-93A5-4DA0-A641-15608295D541}">
      <dgm:prSet/>
      <dgm:spPr/>
      <dgm:t>
        <a:bodyPr/>
        <a:lstStyle/>
        <a:p>
          <a:endParaRPr lang="en-US"/>
        </a:p>
      </dgm:t>
    </dgm:pt>
    <dgm:pt modelId="{E4DA600D-A503-4C2C-AABE-89A7BA2445AE}" type="sibTrans" cxnId="{6B3D392E-93A5-4DA0-A641-15608295D541}">
      <dgm:prSet/>
      <dgm:spPr/>
      <dgm:t>
        <a:bodyPr/>
        <a:lstStyle/>
        <a:p>
          <a:endParaRPr lang="en-US"/>
        </a:p>
      </dgm:t>
    </dgm:pt>
    <dgm:pt modelId="{55C14E09-61DB-427B-9893-A621F6661947}" type="pres">
      <dgm:prSet presAssocID="{0C28CCF2-261E-4E86-AF4B-EF6E3604EF0D}" presName="linear" presStyleCnt="0">
        <dgm:presLayoutVars>
          <dgm:animLvl val="lvl"/>
          <dgm:resizeHandles val="exact"/>
        </dgm:presLayoutVars>
      </dgm:prSet>
      <dgm:spPr/>
      <dgm:t>
        <a:bodyPr/>
        <a:lstStyle/>
        <a:p>
          <a:endParaRPr lang="en-US"/>
        </a:p>
      </dgm:t>
    </dgm:pt>
    <dgm:pt modelId="{A3295D5F-D2EB-4472-AEB5-DEAC68AAFD69}" type="pres">
      <dgm:prSet presAssocID="{6AD4CE3C-9A11-465D-AFF1-82390F0C7246}" presName="parentText" presStyleLbl="node1" presStyleIdx="0" presStyleCnt="3" custScaleY="36637" custLinFactNeighborX="19452" custLinFactNeighborY="2377">
        <dgm:presLayoutVars>
          <dgm:chMax val="0"/>
          <dgm:bulletEnabled val="1"/>
        </dgm:presLayoutVars>
      </dgm:prSet>
      <dgm:spPr/>
      <dgm:t>
        <a:bodyPr/>
        <a:lstStyle/>
        <a:p>
          <a:endParaRPr lang="en-US"/>
        </a:p>
      </dgm:t>
    </dgm:pt>
    <dgm:pt modelId="{C028B46C-5F9A-437C-B790-6843935EDD30}" type="pres">
      <dgm:prSet presAssocID="{6AD4CE3C-9A11-465D-AFF1-82390F0C7246}" presName="childText" presStyleLbl="revTx" presStyleIdx="0" presStyleCnt="3">
        <dgm:presLayoutVars>
          <dgm:bulletEnabled val="1"/>
        </dgm:presLayoutVars>
      </dgm:prSet>
      <dgm:spPr/>
      <dgm:t>
        <a:bodyPr/>
        <a:lstStyle/>
        <a:p>
          <a:endParaRPr lang="en-US"/>
        </a:p>
      </dgm:t>
    </dgm:pt>
    <dgm:pt modelId="{0D1DBF25-D60D-42C4-ACAB-98FB6FA550C3}" type="pres">
      <dgm:prSet presAssocID="{E55E80CA-D29F-480A-9A41-92FB7FFFAF7A}" presName="parentText" presStyleLbl="node1" presStyleIdx="1" presStyleCnt="3" custScaleY="35190">
        <dgm:presLayoutVars>
          <dgm:chMax val="0"/>
          <dgm:bulletEnabled val="1"/>
        </dgm:presLayoutVars>
      </dgm:prSet>
      <dgm:spPr/>
      <dgm:t>
        <a:bodyPr/>
        <a:lstStyle/>
        <a:p>
          <a:endParaRPr lang="en-US"/>
        </a:p>
      </dgm:t>
    </dgm:pt>
    <dgm:pt modelId="{A8440D7F-7FD2-44A3-9CAC-545812E2C7D1}" type="pres">
      <dgm:prSet presAssocID="{E55E80CA-D29F-480A-9A41-92FB7FFFAF7A}" presName="childText" presStyleLbl="revTx" presStyleIdx="1" presStyleCnt="3" custLinFactNeighborX="-16986" custLinFactNeighborY="0">
        <dgm:presLayoutVars>
          <dgm:bulletEnabled val="1"/>
        </dgm:presLayoutVars>
      </dgm:prSet>
      <dgm:spPr/>
      <dgm:t>
        <a:bodyPr/>
        <a:lstStyle/>
        <a:p>
          <a:endParaRPr lang="en-US"/>
        </a:p>
      </dgm:t>
    </dgm:pt>
    <dgm:pt modelId="{3C38ED17-E6BF-424F-8E7A-6F85555BD0A1}" type="pres">
      <dgm:prSet presAssocID="{0D98B52D-4463-456D-AB55-BFD8B8D46DAC}" presName="parentText" presStyleLbl="node1" presStyleIdx="2" presStyleCnt="3" custScaleY="37211">
        <dgm:presLayoutVars>
          <dgm:chMax val="0"/>
          <dgm:bulletEnabled val="1"/>
        </dgm:presLayoutVars>
      </dgm:prSet>
      <dgm:spPr/>
      <dgm:t>
        <a:bodyPr/>
        <a:lstStyle/>
        <a:p>
          <a:endParaRPr lang="en-US"/>
        </a:p>
      </dgm:t>
    </dgm:pt>
    <dgm:pt modelId="{B521ED20-8E12-4B50-862B-B63F1BB07593}" type="pres">
      <dgm:prSet presAssocID="{0D98B52D-4463-456D-AB55-BFD8B8D46DAC}" presName="childText" presStyleLbl="revTx" presStyleIdx="2" presStyleCnt="3">
        <dgm:presLayoutVars>
          <dgm:bulletEnabled val="1"/>
        </dgm:presLayoutVars>
      </dgm:prSet>
      <dgm:spPr/>
      <dgm:t>
        <a:bodyPr/>
        <a:lstStyle/>
        <a:p>
          <a:endParaRPr lang="en-US"/>
        </a:p>
      </dgm:t>
    </dgm:pt>
  </dgm:ptLst>
  <dgm:cxnLst>
    <dgm:cxn modelId="{5EEA6496-E45C-4F5E-B29B-51A9021588DA}" type="presOf" srcId="{F55EE0CF-4DEA-478D-AF6A-F7A00C432A57}" destId="{B521ED20-8E12-4B50-862B-B63F1BB07593}" srcOrd="0" destOrd="0" presId="urn:microsoft.com/office/officeart/2005/8/layout/vList2"/>
    <dgm:cxn modelId="{0ADC8AAA-05B8-49F7-9611-906F62E9739C}" srcId="{0C28CCF2-261E-4E86-AF4B-EF6E3604EF0D}" destId="{0D98B52D-4463-456D-AB55-BFD8B8D46DAC}" srcOrd="2" destOrd="0" parTransId="{94D813E0-7877-4120-936D-7B20DA791366}" sibTransId="{34F72782-CA53-4EA5-9AE6-6308968CBFC1}"/>
    <dgm:cxn modelId="{5181F194-0D16-4E03-A2BD-8E31CF580343}" srcId="{6AD4CE3C-9A11-465D-AFF1-82390F0C7246}" destId="{5E3B2577-A09A-4798-8B92-789A4A6D4714}" srcOrd="0" destOrd="0" parTransId="{583D52CF-2DC1-4200-B065-98D6951226DC}" sibTransId="{E5C9BC68-255A-47EF-AF23-10D48F879F78}"/>
    <dgm:cxn modelId="{4E185EFA-239A-4EE6-80CC-8C06D645FDF7}" srcId="{E55E80CA-D29F-480A-9A41-92FB7FFFAF7A}" destId="{DFA6319A-79D0-44D7-9E85-A3BACB72DCA0}" srcOrd="1" destOrd="0" parTransId="{69FF7EC2-8A18-4BAC-8B61-2109F6A620D0}" sibTransId="{92CCC77D-F47A-4FC4-85D9-11A72A3D078E}"/>
    <dgm:cxn modelId="{6B3D392E-93A5-4DA0-A641-15608295D541}" srcId="{6AD4CE3C-9A11-465D-AFF1-82390F0C7246}" destId="{43FF167C-9D82-4990-903C-3E6BF1A776DE}" srcOrd="1" destOrd="0" parTransId="{F3580734-3A08-4FD7-8459-8726BF472DB9}" sibTransId="{E4DA600D-A503-4C2C-AABE-89A7BA2445AE}"/>
    <dgm:cxn modelId="{9D683D43-81AB-42EC-83CA-1215AD77B0D5}" type="presOf" srcId="{5E3B2577-A09A-4798-8B92-789A4A6D4714}" destId="{C028B46C-5F9A-437C-B790-6843935EDD30}" srcOrd="0" destOrd="0" presId="urn:microsoft.com/office/officeart/2005/8/layout/vList2"/>
    <dgm:cxn modelId="{02A25413-4728-4405-BFC1-D5EBC41AECCA}" srcId="{E55E80CA-D29F-480A-9A41-92FB7FFFAF7A}" destId="{2BF8E2BE-32BA-4F16-A7C8-AB382E9A8FE9}" srcOrd="2" destOrd="0" parTransId="{AD193E08-1075-4223-84E3-1D7F5862D890}" sibTransId="{DD568FF9-E87D-435B-BCDA-9E4B1168B0DD}"/>
    <dgm:cxn modelId="{F0694F78-56EF-4E9F-8E55-893C06F3DFB9}" type="presOf" srcId="{C1A317F5-99D9-4B40-A886-276BA04661F9}" destId="{C028B46C-5F9A-437C-B790-6843935EDD30}" srcOrd="0" destOrd="2" presId="urn:microsoft.com/office/officeart/2005/8/layout/vList2"/>
    <dgm:cxn modelId="{37CF3B59-EDF8-4FCF-B278-7F36504C5954}" srcId="{0C28CCF2-261E-4E86-AF4B-EF6E3604EF0D}" destId="{E55E80CA-D29F-480A-9A41-92FB7FFFAF7A}" srcOrd="1" destOrd="0" parTransId="{89BE5291-1EE4-4102-8D67-1C7D955808F8}" sibTransId="{4B926CA0-B06F-484C-BFDB-00344E43DF69}"/>
    <dgm:cxn modelId="{84058D2B-9324-494A-B206-15FB90F71823}" type="presOf" srcId="{E55E80CA-D29F-480A-9A41-92FB7FFFAF7A}" destId="{0D1DBF25-D60D-42C4-ACAB-98FB6FA550C3}" srcOrd="0" destOrd="0" presId="urn:microsoft.com/office/officeart/2005/8/layout/vList2"/>
    <dgm:cxn modelId="{2C900C74-627A-42B2-A0C2-94B65336B463}" type="presOf" srcId="{DFA6319A-79D0-44D7-9E85-A3BACB72DCA0}" destId="{A8440D7F-7FD2-44A3-9CAC-545812E2C7D1}" srcOrd="0" destOrd="1" presId="urn:microsoft.com/office/officeart/2005/8/layout/vList2"/>
    <dgm:cxn modelId="{4C81F57E-961C-446C-A991-FB5B74AD946B}" type="presOf" srcId="{0C28CCF2-261E-4E86-AF4B-EF6E3604EF0D}" destId="{55C14E09-61DB-427B-9893-A621F6661947}" srcOrd="0" destOrd="0" presId="urn:microsoft.com/office/officeart/2005/8/layout/vList2"/>
    <dgm:cxn modelId="{C60B96B5-2B24-4D2F-90B8-B447A8113BFA}" srcId="{0D98B52D-4463-456D-AB55-BFD8B8D46DAC}" destId="{A1652557-6673-4226-A418-FADD0F8C02D7}" srcOrd="2" destOrd="0" parTransId="{5DFEE09B-FFB6-4818-9598-C5432AF737D9}" sibTransId="{D880D22A-D6A9-4F05-BFC0-168D727F853E}"/>
    <dgm:cxn modelId="{41BA820D-8B2C-4983-BEE1-4DBBADD1EA4C}" srcId="{0C28CCF2-261E-4E86-AF4B-EF6E3604EF0D}" destId="{6AD4CE3C-9A11-465D-AFF1-82390F0C7246}" srcOrd="0" destOrd="0" parTransId="{7A17C381-D936-4670-849F-9F33FCB80D75}" sibTransId="{BA5C1693-32FE-4B92-AA1A-73D8F68D3AD0}"/>
    <dgm:cxn modelId="{45D8818B-8F2F-4FE3-809D-E92188A79006}" srcId="{6AD4CE3C-9A11-465D-AFF1-82390F0C7246}" destId="{C1A317F5-99D9-4B40-A886-276BA04661F9}" srcOrd="2" destOrd="0" parTransId="{39CF9C6B-E4D8-4911-8D94-D864769F95F0}" sibTransId="{DE0ADFDE-DA3E-491F-9902-D7AF99DD47BF}"/>
    <dgm:cxn modelId="{F6970D7B-C2CB-4F8E-8251-4E602ECF1314}" type="presOf" srcId="{43FF167C-9D82-4990-903C-3E6BF1A776DE}" destId="{C028B46C-5F9A-437C-B790-6843935EDD30}" srcOrd="0" destOrd="1" presId="urn:microsoft.com/office/officeart/2005/8/layout/vList2"/>
    <dgm:cxn modelId="{737E3FDE-DDAA-4F33-B233-8E422F5D0590}" srcId="{E55E80CA-D29F-480A-9A41-92FB7FFFAF7A}" destId="{448F150A-0EF5-4DF2-86C3-CEBD632A01F4}" srcOrd="0" destOrd="0" parTransId="{324D5313-B39A-4530-9663-7091F1F5FFF8}" sibTransId="{FF026146-665B-427C-97A3-F3288571382D}"/>
    <dgm:cxn modelId="{A193E312-0E27-43FC-B934-9FBA98343FEB}" srcId="{0D98B52D-4463-456D-AB55-BFD8B8D46DAC}" destId="{2D6A40C0-7E3A-40BD-BB7D-E871120584EF}" srcOrd="1" destOrd="0" parTransId="{6C30673C-15F6-4126-8A84-EB4E7D6C972C}" sibTransId="{4C09CE8B-ED5E-4665-9D73-39C1B0AC6749}"/>
    <dgm:cxn modelId="{C20E059C-0124-47AB-8575-A01448F51CED}" type="presOf" srcId="{A1652557-6673-4226-A418-FADD0F8C02D7}" destId="{B521ED20-8E12-4B50-862B-B63F1BB07593}" srcOrd="0" destOrd="2" presId="urn:microsoft.com/office/officeart/2005/8/layout/vList2"/>
    <dgm:cxn modelId="{6D418D98-6E44-42F7-A393-3D329D0B74B1}" type="presOf" srcId="{6AD4CE3C-9A11-465D-AFF1-82390F0C7246}" destId="{A3295D5F-D2EB-4472-AEB5-DEAC68AAFD69}" srcOrd="0" destOrd="0" presId="urn:microsoft.com/office/officeart/2005/8/layout/vList2"/>
    <dgm:cxn modelId="{00671303-77C8-491B-8999-DBAE22681100}" type="presOf" srcId="{2BF8E2BE-32BA-4F16-A7C8-AB382E9A8FE9}" destId="{A8440D7F-7FD2-44A3-9CAC-545812E2C7D1}" srcOrd="0" destOrd="2" presId="urn:microsoft.com/office/officeart/2005/8/layout/vList2"/>
    <dgm:cxn modelId="{91A7DCEB-9A23-4497-A13C-F7D09A5C0796}" type="presOf" srcId="{448F150A-0EF5-4DF2-86C3-CEBD632A01F4}" destId="{A8440D7F-7FD2-44A3-9CAC-545812E2C7D1}" srcOrd="0" destOrd="0" presId="urn:microsoft.com/office/officeart/2005/8/layout/vList2"/>
    <dgm:cxn modelId="{9BC45EA4-B2A8-4684-86CE-ABB85357C376}" srcId="{0D98B52D-4463-456D-AB55-BFD8B8D46DAC}" destId="{F55EE0CF-4DEA-478D-AF6A-F7A00C432A57}" srcOrd="0" destOrd="0" parTransId="{C57B787F-5CF3-4BC0-AD7B-0183B3F40209}" sibTransId="{5B242E0D-655A-4155-97CA-FCB3040C5543}"/>
    <dgm:cxn modelId="{3388312D-49BE-4FEC-9D5D-A9EE61C32826}" type="presOf" srcId="{2D6A40C0-7E3A-40BD-BB7D-E871120584EF}" destId="{B521ED20-8E12-4B50-862B-B63F1BB07593}" srcOrd="0" destOrd="1" presId="urn:microsoft.com/office/officeart/2005/8/layout/vList2"/>
    <dgm:cxn modelId="{4BA09428-AC29-4B49-A8CA-50FE5206CC6B}" type="presOf" srcId="{0D98B52D-4463-456D-AB55-BFD8B8D46DAC}" destId="{3C38ED17-E6BF-424F-8E7A-6F85555BD0A1}" srcOrd="0" destOrd="0" presId="urn:microsoft.com/office/officeart/2005/8/layout/vList2"/>
    <dgm:cxn modelId="{86C44523-B1F7-4C79-853E-68C89D5392F6}" type="presParOf" srcId="{55C14E09-61DB-427B-9893-A621F6661947}" destId="{A3295D5F-D2EB-4472-AEB5-DEAC68AAFD69}" srcOrd="0" destOrd="0" presId="urn:microsoft.com/office/officeart/2005/8/layout/vList2"/>
    <dgm:cxn modelId="{FA5A988D-D445-4654-963A-B867EA9D2DCF}" type="presParOf" srcId="{55C14E09-61DB-427B-9893-A621F6661947}" destId="{C028B46C-5F9A-437C-B790-6843935EDD30}" srcOrd="1" destOrd="0" presId="urn:microsoft.com/office/officeart/2005/8/layout/vList2"/>
    <dgm:cxn modelId="{A026CCF8-5408-414D-91CC-2B314BACDB26}" type="presParOf" srcId="{55C14E09-61DB-427B-9893-A621F6661947}" destId="{0D1DBF25-D60D-42C4-ACAB-98FB6FA550C3}" srcOrd="2" destOrd="0" presId="urn:microsoft.com/office/officeart/2005/8/layout/vList2"/>
    <dgm:cxn modelId="{407C727C-64B6-4002-AFF5-77D62445763E}" type="presParOf" srcId="{55C14E09-61DB-427B-9893-A621F6661947}" destId="{A8440D7F-7FD2-44A3-9CAC-545812E2C7D1}" srcOrd="3" destOrd="0" presId="urn:microsoft.com/office/officeart/2005/8/layout/vList2"/>
    <dgm:cxn modelId="{791457F9-22B1-4F0D-B5EB-C0897E471B79}" type="presParOf" srcId="{55C14E09-61DB-427B-9893-A621F6661947}" destId="{3C38ED17-E6BF-424F-8E7A-6F85555BD0A1}" srcOrd="4" destOrd="0" presId="urn:microsoft.com/office/officeart/2005/8/layout/vList2"/>
    <dgm:cxn modelId="{C1584FFA-B3E5-4B92-8952-D32539109C07}" type="presParOf" srcId="{55C14E09-61DB-427B-9893-A621F6661947}" destId="{B521ED20-8E12-4B50-862B-B63F1BB0759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95D5F-D2EB-4472-AEB5-DEAC68AAFD69}">
      <dsp:nvSpPr>
        <dsp:cNvPr id="0" name=""/>
        <dsp:cNvSpPr/>
      </dsp:nvSpPr>
      <dsp:spPr>
        <a:xfrm>
          <a:off x="0" y="93727"/>
          <a:ext cx="7293429" cy="438940"/>
        </a:xfrm>
        <a:prstGeom prst="roundRect">
          <a:avLst/>
        </a:prstGeom>
        <a:solidFill>
          <a:srgbClr val="E9722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cs typeface="Arial" panose="020B0604020202020204" pitchFamily="34" charset="0"/>
            </a:rPr>
            <a:t>Strength</a:t>
          </a:r>
          <a:endParaRPr lang="en-US" sz="2400" b="1" kern="1200" dirty="0">
            <a:latin typeface="+mn-lt"/>
            <a:cs typeface="Arial" panose="020B0604020202020204" pitchFamily="34" charset="0"/>
          </a:endParaRPr>
        </a:p>
      </dsp:txBody>
      <dsp:txXfrm>
        <a:off x="21427" y="115154"/>
        <a:ext cx="7250575" cy="396086"/>
      </dsp:txXfrm>
    </dsp:sp>
    <dsp:sp modelId="{C028B46C-5F9A-437C-B790-6843935EDD30}">
      <dsp:nvSpPr>
        <dsp:cNvPr id="0" name=""/>
        <dsp:cNvSpPr/>
      </dsp:nvSpPr>
      <dsp:spPr>
        <a:xfrm>
          <a:off x="0" y="507475"/>
          <a:ext cx="729342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66" tIns="25400" rIns="142240" bIns="254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latin typeface="Arial" panose="020B0604020202020204" pitchFamily="34" charset="0"/>
              <a:cs typeface="Arial" panose="020B0604020202020204" pitchFamily="34" charset="0"/>
            </a:rPr>
            <a:t> </a:t>
          </a:r>
          <a:r>
            <a:rPr lang="en-US" sz="2000" kern="1200" dirty="0" smtClean="0">
              <a:latin typeface="+mn-lt"/>
              <a:cs typeface="Arial" panose="020B0604020202020204" pitchFamily="34" charset="0"/>
            </a:rPr>
            <a:t>Managed by a joint labor-management Board of Directors</a:t>
          </a:r>
          <a:endParaRPr lang="en-US" sz="2000" kern="1200" dirty="0">
            <a:latin typeface="+mn-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2000" kern="1200" dirty="0">
            <a:latin typeface="+mn-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latin typeface="+mn-lt"/>
              <a:cs typeface="Arial" panose="020B0604020202020204" pitchFamily="34" charset="0"/>
            </a:rPr>
            <a:t> Non-profit trust started in 1993</a:t>
          </a:r>
          <a:endParaRPr lang="en-US" sz="2000" kern="1200" dirty="0">
            <a:latin typeface="+mn-lt"/>
            <a:cs typeface="Arial" panose="020B0604020202020204" pitchFamily="34" charset="0"/>
          </a:endParaRPr>
        </a:p>
      </dsp:txBody>
      <dsp:txXfrm>
        <a:off x="0" y="507475"/>
        <a:ext cx="7293429" cy="1059840"/>
      </dsp:txXfrm>
    </dsp:sp>
    <dsp:sp modelId="{0D1DBF25-D60D-42C4-ACAB-98FB6FA550C3}">
      <dsp:nvSpPr>
        <dsp:cNvPr id="0" name=""/>
        <dsp:cNvSpPr/>
      </dsp:nvSpPr>
      <dsp:spPr>
        <a:xfrm>
          <a:off x="0" y="1567315"/>
          <a:ext cx="7293429" cy="421604"/>
        </a:xfrm>
        <a:prstGeom prst="roundRect">
          <a:avLst/>
        </a:prstGeom>
        <a:solidFill>
          <a:srgbClr val="39B44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cs typeface="Arial" panose="020B0604020202020204" pitchFamily="34" charset="0"/>
            </a:rPr>
            <a:t>Value</a:t>
          </a:r>
          <a:endParaRPr lang="en-US" sz="2400" b="1" kern="1200" dirty="0">
            <a:latin typeface="+mn-lt"/>
            <a:cs typeface="Arial" panose="020B0604020202020204" pitchFamily="34" charset="0"/>
          </a:endParaRPr>
        </a:p>
      </dsp:txBody>
      <dsp:txXfrm>
        <a:off x="20581" y="1587896"/>
        <a:ext cx="7252267" cy="380442"/>
      </dsp:txXfrm>
    </dsp:sp>
    <dsp:sp modelId="{A8440D7F-7FD2-44A3-9CAC-545812E2C7D1}">
      <dsp:nvSpPr>
        <dsp:cNvPr id="0" name=""/>
        <dsp:cNvSpPr/>
      </dsp:nvSpPr>
      <dsp:spPr>
        <a:xfrm>
          <a:off x="0" y="1988920"/>
          <a:ext cx="7293429"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66" tIns="25400" rIns="142240" bIns="25400" numCol="1" spcCol="1270" anchor="t" anchorCtr="0">
          <a:noAutofit/>
        </a:bodyPr>
        <a:lstStyle/>
        <a:p>
          <a:pPr marL="0" lvl="1" indent="0" algn="l" defTabSz="755650">
            <a:lnSpc>
              <a:spcPct val="90000"/>
            </a:lnSpc>
            <a:spcBef>
              <a:spcPct val="0"/>
            </a:spcBef>
            <a:spcAft>
              <a:spcPct val="15000"/>
            </a:spcAft>
            <a:buChar char="••"/>
          </a:pPr>
          <a:r>
            <a:rPr lang="en-US" sz="2000" kern="1200" dirty="0" smtClean="0">
              <a:latin typeface="+mn-lt"/>
              <a:cs typeface="Arial" panose="020B0604020202020204" pitchFamily="34" charset="0"/>
            </a:rPr>
            <a:t> Allows districts to pool resources to buy health care as a single entity</a:t>
          </a:r>
          <a:endParaRPr lang="en-US" sz="2000" kern="1200" dirty="0">
            <a:latin typeface="+mn-lt"/>
            <a:cs typeface="Arial" panose="020B0604020202020204" pitchFamily="34" charset="0"/>
          </a:endParaRPr>
        </a:p>
        <a:p>
          <a:pPr marL="0" lvl="1" indent="0" algn="l" defTabSz="755650">
            <a:lnSpc>
              <a:spcPct val="90000"/>
            </a:lnSpc>
            <a:spcBef>
              <a:spcPct val="0"/>
            </a:spcBef>
            <a:spcAft>
              <a:spcPct val="15000"/>
            </a:spcAft>
            <a:buChar char="••"/>
          </a:pPr>
          <a:endParaRPr lang="en-US" sz="2000" kern="1200" dirty="0">
            <a:latin typeface="+mn-lt"/>
            <a:cs typeface="Arial" panose="020B0604020202020204" pitchFamily="34" charset="0"/>
          </a:endParaRPr>
        </a:p>
        <a:p>
          <a:pPr marL="0" lvl="1" indent="0" algn="l" defTabSz="747713">
            <a:lnSpc>
              <a:spcPct val="90000"/>
            </a:lnSpc>
            <a:spcBef>
              <a:spcPct val="0"/>
            </a:spcBef>
            <a:spcAft>
              <a:spcPct val="15000"/>
            </a:spcAft>
            <a:buChar char="••"/>
          </a:pPr>
          <a:r>
            <a:rPr lang="en-US" sz="2000" kern="1200" dirty="0" smtClean="0">
              <a:latin typeface="+mn-lt"/>
              <a:cs typeface="Arial" panose="020B0604020202020204" pitchFamily="34" charset="0"/>
            </a:rPr>
            <a:t> Streamlined district administrative process</a:t>
          </a:r>
          <a:endParaRPr lang="en-US" sz="2000" kern="1200" dirty="0">
            <a:latin typeface="+mn-lt"/>
            <a:cs typeface="Arial" panose="020B0604020202020204" pitchFamily="34" charset="0"/>
          </a:endParaRPr>
        </a:p>
      </dsp:txBody>
      <dsp:txXfrm>
        <a:off x="0" y="1988920"/>
        <a:ext cx="7293429" cy="1291680"/>
      </dsp:txXfrm>
    </dsp:sp>
    <dsp:sp modelId="{3C38ED17-E6BF-424F-8E7A-6F85555BD0A1}">
      <dsp:nvSpPr>
        <dsp:cNvPr id="0" name=""/>
        <dsp:cNvSpPr/>
      </dsp:nvSpPr>
      <dsp:spPr>
        <a:xfrm>
          <a:off x="0" y="3280600"/>
          <a:ext cx="7293429" cy="445817"/>
        </a:xfrm>
        <a:prstGeom prst="roundRect">
          <a:avLst/>
        </a:prstGeom>
        <a:solidFill>
          <a:srgbClr val="0D72B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cs typeface="Arial" panose="020B0604020202020204" pitchFamily="34" charset="0"/>
            </a:rPr>
            <a:t>Personalized</a:t>
          </a:r>
          <a:endParaRPr lang="en-US" sz="2400" b="1" kern="1200" dirty="0">
            <a:latin typeface="+mn-lt"/>
            <a:cs typeface="Arial" panose="020B0604020202020204" pitchFamily="34" charset="0"/>
          </a:endParaRPr>
        </a:p>
      </dsp:txBody>
      <dsp:txXfrm>
        <a:off x="21763" y="3302363"/>
        <a:ext cx="7249903" cy="402291"/>
      </dsp:txXfrm>
    </dsp:sp>
    <dsp:sp modelId="{B521ED20-8E12-4B50-862B-B63F1BB07593}">
      <dsp:nvSpPr>
        <dsp:cNvPr id="0" name=""/>
        <dsp:cNvSpPr/>
      </dsp:nvSpPr>
      <dsp:spPr>
        <a:xfrm>
          <a:off x="0" y="3726417"/>
          <a:ext cx="7293429"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566" tIns="25400" rIns="142240" bIns="254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latin typeface="+mn-lt"/>
            </a:rPr>
            <a:t> </a:t>
          </a:r>
          <a:r>
            <a:rPr lang="en-US" sz="2000" kern="1200" dirty="0" smtClean="0">
              <a:latin typeface="+mn-lt"/>
              <a:cs typeface="Arial" panose="020B0604020202020204" pitchFamily="34" charset="0"/>
            </a:rPr>
            <a:t>Dedicated member health advocates</a:t>
          </a:r>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600" kern="1200" dirty="0" smtClean="0">
            <a:latin typeface="+mn-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latin typeface="+mn-lt"/>
              <a:cs typeface="Arial" panose="020B0604020202020204" pitchFamily="34" charset="0"/>
            </a:rPr>
            <a:t> Comprehensive and flexible benefits packages</a:t>
          </a:r>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100" kern="1200" dirty="0" smtClean="0">
            <a:latin typeface="Arial" panose="020B0604020202020204" pitchFamily="34" charset="0"/>
            <a:cs typeface="Arial" panose="020B0604020202020204" pitchFamily="34" charset="0"/>
          </a:endParaRPr>
        </a:p>
      </dsp:txBody>
      <dsp:txXfrm>
        <a:off x="0" y="3726417"/>
        <a:ext cx="7293429" cy="1092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31B4B5-9169-4680-B69B-84BCDA69A48E}" type="datetimeFigureOut">
              <a:rPr lang="en-US" smtClean="0"/>
              <a:t>8/17/2021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C1A5671-71C2-41B4-BB24-BFA298BD393D}" type="slidenum">
              <a:rPr lang="en-US" smtClean="0"/>
              <a:t>‹#›</a:t>
            </a:fld>
            <a:endParaRPr lang="en-US"/>
          </a:p>
        </p:txBody>
      </p:sp>
    </p:spTree>
    <p:extLst>
      <p:ext uri="{BB962C8B-B14F-4D97-AF65-F5344CB8AC3E}">
        <p14:creationId xmlns:p14="http://schemas.microsoft.com/office/powerpoint/2010/main" val="90094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8E03DF-5105-4CF6-BA25-B38AF2AA37FF}" type="datetimeFigureOut">
              <a:rPr lang="en-US" smtClean="0"/>
              <a:t>8/17/2021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9B5956-D12D-4497-AF0A-ACAC1B641D94}" type="slidenum">
              <a:rPr lang="en-US" smtClean="0"/>
              <a:t>‹#›</a:t>
            </a:fld>
            <a:endParaRPr lang="en-US"/>
          </a:p>
        </p:txBody>
      </p:sp>
    </p:spTree>
    <p:extLst>
      <p:ext uri="{BB962C8B-B14F-4D97-AF65-F5344CB8AC3E}">
        <p14:creationId xmlns:p14="http://schemas.microsoft.com/office/powerpoint/2010/main" val="395810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D27FC-DD7E-4E74-B2EB-CEEAFBA70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63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611D27FC-DD7E-4E74-B2EB-CEEAFBA703F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00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611D27FC-DD7E-4E74-B2EB-CEEAFBA703F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4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3296" y="831673"/>
            <a:ext cx="3578860" cy="1800860"/>
          </a:xfrm>
          <a:prstGeom prst="rect">
            <a:avLst/>
          </a:prstGeom>
        </p:spPr>
        <p:txBody>
          <a:bodyPr wrap="square" lIns="0" tIns="0" rIns="0" bIns="0">
            <a:spAutoFit/>
          </a:bodyPr>
          <a:lstStyle>
            <a:lvl1pPr>
              <a:defRPr sz="4000" b="1" i="0">
                <a:solidFill>
                  <a:schemeClr val="bg1"/>
                </a:solidFill>
                <a:latin typeface="Trajan Pro"/>
                <a:cs typeface="Trajan 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368757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74639"/>
            <a:ext cx="12192000" cy="1485537"/>
          </a:xfrm>
          <a:prstGeom prst="rect">
            <a:avLst/>
          </a:prstGeom>
        </p:spPr>
      </p:pic>
      <p:sp>
        <p:nvSpPr>
          <p:cNvPr id="2" name="Title 1"/>
          <p:cNvSpPr>
            <a:spLocks noGrp="1"/>
          </p:cNvSpPr>
          <p:nvPr>
            <p:ph type="title"/>
          </p:nvPr>
        </p:nvSpPr>
        <p:spPr>
          <a:xfrm>
            <a:off x="838200" y="365126"/>
            <a:ext cx="10515600" cy="779462"/>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288869"/>
            <a:ext cx="10515600" cy="4888094"/>
          </a:xfrm>
        </p:spPr>
        <p:txBody>
          <a:bodyPr/>
          <a:lstStyle>
            <a:lvl1pPr>
              <a:spcAft>
                <a:spcPts val="600"/>
              </a:spcAft>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261954-0C80-4AC1-8C1B-5F6332EEFE66}" type="datetime1">
              <a:rPr lang="en-US" smtClean="0"/>
              <a:t>8/17/2021</a:t>
            </a:fld>
            <a:endParaRPr lang="en-US"/>
          </a:p>
        </p:txBody>
      </p:sp>
      <p:sp>
        <p:nvSpPr>
          <p:cNvPr id="6" name="Slide Number Placeholder 5"/>
          <p:cNvSpPr>
            <a:spLocks noGrp="1"/>
          </p:cNvSpPr>
          <p:nvPr>
            <p:ph type="sldNum" sz="quarter" idx="12"/>
          </p:nvPr>
        </p:nvSpPr>
        <p:spPr>
          <a:xfrm>
            <a:off x="10957826" y="6618673"/>
            <a:ext cx="477253" cy="235517"/>
          </a:xfrm>
        </p:spPr>
        <p:txBody>
          <a:bodyPr/>
          <a:lstStyle>
            <a:lvl1pPr>
              <a:defRPr>
                <a:solidFill>
                  <a:schemeClr val="bg1"/>
                </a:solidFill>
              </a:defRPr>
            </a:lvl1pPr>
          </a:lstStyle>
          <a:p>
            <a:fld id="{698D01BD-464A-4CDF-A32D-291182987700}" type="slidenum">
              <a:rPr lang="en-US" smtClean="0"/>
              <a:pPr/>
              <a:t>‹#›</a:t>
            </a:fld>
            <a:endParaRPr lang="en-US" dirty="0"/>
          </a:p>
        </p:txBody>
      </p:sp>
      <p:sp>
        <p:nvSpPr>
          <p:cNvPr id="9" name="TextBox 8"/>
          <p:cNvSpPr txBox="1"/>
          <p:nvPr userDrawn="1"/>
        </p:nvSpPr>
        <p:spPr>
          <a:xfrm>
            <a:off x="1183831" y="6136578"/>
            <a:ext cx="2855495" cy="369332"/>
          </a:xfrm>
          <a:prstGeom prst="rect">
            <a:avLst/>
          </a:prstGeom>
          <a:noFill/>
        </p:spPr>
        <p:txBody>
          <a:bodyPr wrap="square" rtlCol="0">
            <a:spAutoFit/>
          </a:bodyPr>
          <a:lstStyle/>
          <a:p>
            <a:r>
              <a:rPr lang="en-US" dirty="0" smtClean="0">
                <a:solidFill>
                  <a:srgbClr val="ED6800"/>
                </a:solidFill>
              </a:rPr>
              <a:t>#CenteredAroundYou</a:t>
            </a:r>
            <a:endParaRPr lang="en-US" dirty="0">
              <a:solidFill>
                <a:srgbClr val="ED6800"/>
              </a:solidFill>
            </a:endParaRPr>
          </a:p>
        </p:txBody>
      </p:sp>
    </p:spTree>
    <p:extLst>
      <p:ext uri="{BB962C8B-B14F-4D97-AF65-F5344CB8AC3E}">
        <p14:creationId xmlns:p14="http://schemas.microsoft.com/office/powerpoint/2010/main" val="235677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84799"/>
            <a:ext cx="12192000" cy="1475377"/>
          </a:xfrm>
          <a:prstGeom prst="rect">
            <a:avLst/>
          </a:prstGeom>
        </p:spPr>
      </p:pic>
      <p:sp>
        <p:nvSpPr>
          <p:cNvPr id="2" name="Title 1"/>
          <p:cNvSpPr>
            <a:spLocks noGrp="1"/>
          </p:cNvSpPr>
          <p:nvPr>
            <p:ph type="title"/>
          </p:nvPr>
        </p:nvSpPr>
        <p:spPr>
          <a:xfrm>
            <a:off x="838200" y="365126"/>
            <a:ext cx="10515600" cy="779462"/>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288869"/>
            <a:ext cx="10515600" cy="4888094"/>
          </a:xfrm>
        </p:spPr>
        <p:txBody>
          <a:bodyPr/>
          <a:lstStyle>
            <a:lvl1pPr>
              <a:spcAft>
                <a:spcPts val="600"/>
              </a:spcAft>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261954-0C80-4AC1-8C1B-5F6332EEFE66}" type="datetime1">
              <a:rPr lang="en-US" smtClean="0"/>
              <a:t>8/17/2021</a:t>
            </a:fld>
            <a:endParaRPr lang="en-US"/>
          </a:p>
        </p:txBody>
      </p:sp>
      <p:sp>
        <p:nvSpPr>
          <p:cNvPr id="6" name="Slide Number Placeholder 5"/>
          <p:cNvSpPr>
            <a:spLocks noGrp="1"/>
          </p:cNvSpPr>
          <p:nvPr>
            <p:ph type="sldNum" sz="quarter" idx="12"/>
          </p:nvPr>
        </p:nvSpPr>
        <p:spPr>
          <a:xfrm>
            <a:off x="10957826" y="6618673"/>
            <a:ext cx="477253" cy="235517"/>
          </a:xfrm>
        </p:spPr>
        <p:txBody>
          <a:bodyPr/>
          <a:lstStyle>
            <a:lvl1pPr>
              <a:defRPr>
                <a:solidFill>
                  <a:schemeClr val="bg1"/>
                </a:solidFill>
              </a:defRPr>
            </a:lvl1pPr>
          </a:lstStyle>
          <a:p>
            <a:fld id="{698D01BD-464A-4CDF-A32D-291182987700}" type="slidenum">
              <a:rPr lang="en-US" smtClean="0"/>
              <a:pPr/>
              <a:t>‹#›</a:t>
            </a:fld>
            <a:endParaRPr lang="en-US" dirty="0"/>
          </a:p>
        </p:txBody>
      </p:sp>
      <p:sp>
        <p:nvSpPr>
          <p:cNvPr id="9" name="TextBox 8"/>
          <p:cNvSpPr txBox="1"/>
          <p:nvPr userDrawn="1"/>
        </p:nvSpPr>
        <p:spPr>
          <a:xfrm>
            <a:off x="1183831" y="6136578"/>
            <a:ext cx="2855495" cy="369332"/>
          </a:xfrm>
          <a:prstGeom prst="rect">
            <a:avLst/>
          </a:prstGeom>
          <a:noFill/>
        </p:spPr>
        <p:txBody>
          <a:bodyPr wrap="square" rtlCol="0">
            <a:spAutoFit/>
          </a:bodyPr>
          <a:lstStyle/>
          <a:p>
            <a:r>
              <a:rPr lang="en-US" dirty="0" smtClean="0">
                <a:solidFill>
                  <a:srgbClr val="5CCAED"/>
                </a:solidFill>
              </a:rPr>
              <a:t>#CenteredAroundYou</a:t>
            </a:r>
            <a:endParaRPr lang="en-US" dirty="0">
              <a:solidFill>
                <a:srgbClr val="5CCAED"/>
              </a:solidFill>
            </a:endParaRPr>
          </a:p>
        </p:txBody>
      </p:sp>
    </p:spTree>
    <p:extLst>
      <p:ext uri="{BB962C8B-B14F-4D97-AF65-F5344CB8AC3E}">
        <p14:creationId xmlns:p14="http://schemas.microsoft.com/office/powerpoint/2010/main" val="1738407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88132" cy="6860177"/>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24633377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14686" y="808522"/>
            <a:ext cx="4312118" cy="368647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120399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92000" cy="6862354"/>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4548438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34737"/>
            <a:ext cx="3757128" cy="4066140"/>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20378308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92000" cy="6862354"/>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9543273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56118"/>
            <a:ext cx="4744453" cy="3594501"/>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5997637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 y="-42209"/>
            <a:ext cx="12263120" cy="6902385"/>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1194740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07950" y="929372"/>
            <a:ext cx="4625474" cy="3315369"/>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4149478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Palatino Linotype" panose="02040502050505030304" pitchFamily="18" charset="0"/>
                <a:cs typeface="Palatino Linotype" panose="02040502050505030304" pitchFamily="18" charset="0"/>
              </a:defRPr>
            </a:lvl1pPr>
          </a:lstStyle>
          <a:p>
            <a:endParaRPr lang="en-US" dirty="0"/>
          </a:p>
        </p:txBody>
      </p:sp>
      <p:sp>
        <p:nvSpPr>
          <p:cNvPr id="3" name="Holder 3"/>
          <p:cNvSpPr>
            <a:spLocks noGrp="1"/>
          </p:cNvSpPr>
          <p:nvPr>
            <p:ph type="body" idx="1"/>
          </p:nvPr>
        </p:nvSpPr>
        <p:spPr/>
        <p:txBody>
          <a:bodyPr lIns="0" tIns="0" rIns="0" bIns="0"/>
          <a:lstStyle>
            <a:lvl1pPr>
              <a:defRPr sz="2400" b="0" i="0" u="heavy">
                <a:solidFill>
                  <a:srgbClr val="0562C1"/>
                </a:solidFill>
                <a:latin typeface="Corbel"/>
                <a:cs typeface="Corbel"/>
              </a:defRPr>
            </a:lvl1pPr>
          </a:lstStyle>
          <a:p>
            <a:endParaRPr dirty="0"/>
          </a:p>
        </p:txBody>
      </p:sp>
      <p:sp>
        <p:nvSpPr>
          <p:cNvPr id="4" name="Holder 4"/>
          <p:cNvSpPr>
            <a:spLocks noGrp="1"/>
          </p:cNvSpPr>
          <p:nvPr>
            <p:ph type="ftr" sz="quarter" idx="5"/>
          </p:nvPr>
        </p:nvSpPr>
        <p:spPr/>
        <p:txBody>
          <a:bodyPr lIns="0" tIns="0" rIns="0" bIns="0"/>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2067819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92000" cy="6862354"/>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9452456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24386" y="1001028"/>
            <a:ext cx="5515277" cy="2964580"/>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4787276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88132" cy="6860177"/>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1553855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76430" y="746493"/>
            <a:ext cx="3961330" cy="3671503"/>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24353142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92000" cy="6862354"/>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10568288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77"/>
            <a:ext cx="12192000" cy="6862354"/>
          </a:xfrm>
          <a:prstGeom prst="rect">
            <a:avLst/>
          </a:prstGeom>
        </p:spPr>
      </p:pic>
      <p:sp>
        <p:nvSpPr>
          <p:cNvPr id="2" name="Title 1"/>
          <p:cNvSpPr>
            <a:spLocks noGrp="1"/>
          </p:cNvSpPr>
          <p:nvPr>
            <p:ph type="title"/>
          </p:nvPr>
        </p:nvSpPr>
        <p:spPr>
          <a:xfrm>
            <a:off x="2458720" y="4124960"/>
            <a:ext cx="9427210" cy="1900555"/>
          </a:xfrm>
        </p:spPr>
        <p:txBody>
          <a:bodyPr anchor="b"/>
          <a:lstStyle>
            <a:lvl1pPr algn="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BDA7666-FDD5-4520-A545-1789D1DDD5A9}"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12226262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C1FD3-F793-4B48-9FE3-6C2553F7ED79}" type="datetime1">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102785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E2A86-15B2-4400-AD39-4ADF33079D9F}" type="datetime1">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405605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12539-2136-4471-BED2-A6A5C00481BC}" type="datetime1">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397475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4B238-D9AD-4B60-B1F3-A7D1D0E67086}" type="datetime1">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11699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Palatino Linotype" panose="02040502050505030304" pitchFamily="18" charset="0"/>
                <a:cs typeface="Palatino Linotype" panose="02040502050505030304" pitchFamily="18" charset="0"/>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3129659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D8C334-0F2E-45C0-BC03-E5FED039BA43}" type="datetime1">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4238985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7C659-E728-4BF2-8A40-1B4C294D5BB4}" type="datetime1">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97006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194F7-0C6F-4E30-9DE9-EC6556435C21}"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2069042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B9CAE-EAED-46D5-9C14-21F8894EBE2E}"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735317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63040"/>
            <a:ext cx="10119360" cy="448056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33504" y="182880"/>
            <a:ext cx="7924800" cy="822960"/>
          </a:xfrm>
          <a:prstGeom prst="rect">
            <a:avLst/>
          </a:prstGeom>
        </p:spPr>
        <p:txBody>
          <a:bodyPr vert="horz" lIns="0" tIns="45720" rIns="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7918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284287" y="2426330"/>
            <a:ext cx="4030097" cy="1657962"/>
          </a:xfrm>
        </p:spPr>
        <p:txBody>
          <a:bodyPr anchor="ctr" anchorCtr="0">
            <a:normAutofit/>
          </a:bodyPr>
          <a:lstStyle>
            <a:lvl1pPr algn="l">
              <a:defRPr sz="4000" baseline="0">
                <a:solidFill>
                  <a:schemeClr val="bg2">
                    <a:lumMod val="50000"/>
                  </a:schemeClr>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916613" y="3747000"/>
            <a:ext cx="2000250" cy="564132"/>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92555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21" name="Rectangle 20">
            <a:extLst>
              <a:ext uri="{FF2B5EF4-FFF2-40B4-BE49-F238E27FC236}">
                <a16:creationId xmlns:a16="http://schemas.microsoft.com/office/drawing/2014/main" id="{8513EE38-08B2-E54D-A84E-7D22F2DE3A06}"/>
              </a:ext>
            </a:extLst>
          </p:cNvPr>
          <p:cNvSpPr/>
          <p:nvPr userDrawn="1"/>
        </p:nvSpPr>
        <p:spPr>
          <a:xfrm>
            <a:off x="0" y="0"/>
            <a:ext cx="3902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Vertical Text Placeholder 11">
            <a:extLst>
              <a:ext uri="{FF2B5EF4-FFF2-40B4-BE49-F238E27FC236}">
                <a16:creationId xmlns:a16="http://schemas.microsoft.com/office/drawing/2014/main" id="{F724E10D-AC1B-4A4B-855E-5C6649BA7108}"/>
              </a:ext>
            </a:extLst>
          </p:cNvPr>
          <p:cNvSpPr>
            <a:spLocks noGrp="1"/>
          </p:cNvSpPr>
          <p:nvPr>
            <p:ph type="body" orient="vert" sz="quarter" idx="19" hasCustomPrompt="1"/>
          </p:nvPr>
        </p:nvSpPr>
        <p:spPr>
          <a:xfrm rot="10800000">
            <a:off x="0" y="0"/>
            <a:ext cx="390291" cy="6858000"/>
          </a:xfrm>
        </p:spPr>
        <p:txBody>
          <a:bodyPr vert="eaVert" anchor="ctr" anchorCtr="0">
            <a:noAutofit/>
          </a:bodyPr>
          <a:lstStyle>
            <a:lvl1pPr marL="0" indent="0" algn="ctr">
              <a:buFontTx/>
              <a:buNone/>
              <a:defRPr sz="1400" b="1" i="0" baseline="0">
                <a:solidFill>
                  <a:schemeClr val="bg1"/>
                </a:solidFill>
              </a:defRPr>
            </a:lvl1pPr>
          </a:lstStyle>
          <a:p>
            <a:pPr lvl="0"/>
            <a:r>
              <a:rPr lang="en-US" dirty="0"/>
              <a:t>Label Text</a:t>
            </a:r>
          </a:p>
        </p:txBody>
      </p:sp>
      <p:sp>
        <p:nvSpPr>
          <p:cNvPr id="23" name="Text Placeholder 12">
            <a:extLst>
              <a:ext uri="{FF2B5EF4-FFF2-40B4-BE49-F238E27FC236}">
                <a16:creationId xmlns:a16="http://schemas.microsoft.com/office/drawing/2014/main" id="{038BF04F-9334-854F-8768-AD8FFB274FA4}"/>
              </a:ext>
            </a:extLst>
          </p:cNvPr>
          <p:cNvSpPr>
            <a:spLocks noGrp="1"/>
          </p:cNvSpPr>
          <p:nvPr>
            <p:ph type="body" sz="quarter" idx="20" hasCustomPrompt="1"/>
          </p:nvPr>
        </p:nvSpPr>
        <p:spPr>
          <a:xfrm>
            <a:off x="8907463" y="3746999"/>
            <a:ext cx="2000250" cy="564131"/>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5" name="Text Placeholder 5">
            <a:extLst>
              <a:ext uri="{FF2B5EF4-FFF2-40B4-BE49-F238E27FC236}">
                <a16:creationId xmlns:a16="http://schemas.microsoft.com/office/drawing/2014/main" id="{2033A21C-FEDB-704B-8EE9-3A8513563E30}"/>
              </a:ext>
            </a:extLst>
          </p:cNvPr>
          <p:cNvSpPr>
            <a:spLocks noGrp="1"/>
          </p:cNvSpPr>
          <p:nvPr>
            <p:ph type="body" sz="quarter" idx="21" hasCustomPrompt="1"/>
          </p:nvPr>
        </p:nvSpPr>
        <p:spPr>
          <a:xfrm>
            <a:off x="891640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3" name="Picture Placeholder 2">
            <a:extLst>
              <a:ext uri="{FF2B5EF4-FFF2-40B4-BE49-F238E27FC236}">
                <a16:creationId xmlns:a16="http://schemas.microsoft.com/office/drawing/2014/main" id="{9FC31887-DC7B-8846-93A4-1B1D7C654BB3}"/>
              </a:ext>
            </a:extLst>
          </p:cNvPr>
          <p:cNvSpPr>
            <a:spLocks noGrp="1"/>
          </p:cNvSpPr>
          <p:nvPr>
            <p:ph type="pic" sz="quarter" idx="22"/>
          </p:nvPr>
        </p:nvSpPr>
        <p:spPr>
          <a:xfrm>
            <a:off x="5925557" y="1428750"/>
            <a:ext cx="1991306" cy="2000250"/>
          </a:xfrm>
        </p:spPr>
        <p:txBody>
          <a:bodyPr/>
          <a:lstStyle/>
          <a:p>
            <a:r>
              <a:rPr lang="en-US" smtClean="0"/>
              <a:t>Click icon to add picture</a:t>
            </a:r>
            <a:endParaRPr lang="en-US"/>
          </a:p>
        </p:txBody>
      </p:sp>
      <p:sp>
        <p:nvSpPr>
          <p:cNvPr id="14" name="Picture Placeholder 2">
            <a:extLst>
              <a:ext uri="{FF2B5EF4-FFF2-40B4-BE49-F238E27FC236}">
                <a16:creationId xmlns:a16="http://schemas.microsoft.com/office/drawing/2014/main" id="{21A637AA-01B7-BE45-91BE-0C03A1602A6F}"/>
              </a:ext>
            </a:extLst>
          </p:cNvPr>
          <p:cNvSpPr>
            <a:spLocks noGrp="1"/>
          </p:cNvSpPr>
          <p:nvPr>
            <p:ph type="pic" sz="quarter" idx="23"/>
          </p:nvPr>
        </p:nvSpPr>
        <p:spPr>
          <a:xfrm>
            <a:off x="8911935" y="1428750"/>
            <a:ext cx="1991306" cy="2000250"/>
          </a:xfrm>
        </p:spPr>
        <p:txBody>
          <a:bodyPr/>
          <a:lstStyle/>
          <a:p>
            <a:r>
              <a:rPr lang="en-US" smtClean="0"/>
              <a:t>Click icon to add picture</a:t>
            </a:r>
            <a:endParaRPr lang="en-US"/>
          </a:p>
        </p:txBody>
      </p:sp>
    </p:spTree>
    <p:extLst>
      <p:ext uri="{BB962C8B-B14F-4D97-AF65-F5344CB8AC3E}">
        <p14:creationId xmlns:p14="http://schemas.microsoft.com/office/powerpoint/2010/main" val="4940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Palatino Linotype" panose="02040502050505030304" pitchFamily="18" charset="0"/>
                <a:cs typeface="Palatino Linotype" panose="02040502050505030304" pitchFamily="18" charset="0"/>
              </a:defRPr>
            </a:lvl1pPr>
          </a:lstStyle>
          <a:p>
            <a:endParaRPr lang="en-US" dirty="0"/>
          </a:p>
        </p:txBody>
      </p:sp>
      <p:sp>
        <p:nvSpPr>
          <p:cNvPr id="3" name="Holder 3"/>
          <p:cNvSpPr>
            <a:spLocks noGrp="1"/>
          </p:cNvSpPr>
          <p:nvPr>
            <p:ph type="ftr" sz="quarter" idx="5"/>
          </p:nvPr>
        </p:nvSpPr>
        <p:spPr/>
        <p:txBody>
          <a:bodyPr lIns="0" tIns="0" rIns="0" bIns="0"/>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202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385053"/>
            <a:ext cx="12191999" cy="14729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269747" y="2263139"/>
            <a:ext cx="2708575" cy="20165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9555480" y="3509772"/>
            <a:ext cx="2620516" cy="29717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95564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53400" y="3577431"/>
            <a:ext cx="4140806" cy="2387600"/>
          </a:xfrm>
        </p:spPr>
        <p:txBody>
          <a:bodyPr anchor="b">
            <a:noAutofit/>
          </a:bodyPr>
          <a:lstStyle>
            <a:lvl1pPr algn="ctr">
              <a:defRPr sz="48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CC4EA3B-31F8-4EA7-8A42-6F78DEE3548A}" type="datetime1">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D01BD-464A-4CDF-A32D-291182987700}" type="slidenum">
              <a:rPr lang="en-US" smtClean="0"/>
              <a:t>‹#›</a:t>
            </a:fld>
            <a:endParaRPr lang="en-US"/>
          </a:p>
        </p:txBody>
      </p:sp>
    </p:spTree>
    <p:extLst>
      <p:ext uri="{BB962C8B-B14F-4D97-AF65-F5344CB8AC3E}">
        <p14:creationId xmlns:p14="http://schemas.microsoft.com/office/powerpoint/2010/main" val="35497539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74640"/>
            <a:ext cx="12192000" cy="1483360"/>
          </a:xfrm>
          <a:prstGeom prst="rect">
            <a:avLst/>
          </a:prstGeom>
        </p:spPr>
      </p:pic>
      <p:sp>
        <p:nvSpPr>
          <p:cNvPr id="2" name="Title 1"/>
          <p:cNvSpPr>
            <a:spLocks noGrp="1"/>
          </p:cNvSpPr>
          <p:nvPr>
            <p:ph type="title"/>
          </p:nvPr>
        </p:nvSpPr>
        <p:spPr>
          <a:xfrm>
            <a:off x="838200" y="365126"/>
            <a:ext cx="10515600" cy="779462"/>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288869"/>
            <a:ext cx="10515600" cy="488809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261954-0C80-4AC1-8C1B-5F6332EEFE66}" type="datetime1">
              <a:rPr lang="en-US" smtClean="0"/>
              <a:t>8/17/2021</a:t>
            </a:fld>
            <a:endParaRPr lang="en-US"/>
          </a:p>
        </p:txBody>
      </p:sp>
      <p:sp>
        <p:nvSpPr>
          <p:cNvPr id="6" name="Slide Number Placeholder 5"/>
          <p:cNvSpPr>
            <a:spLocks noGrp="1"/>
          </p:cNvSpPr>
          <p:nvPr>
            <p:ph type="sldNum" sz="quarter" idx="12"/>
          </p:nvPr>
        </p:nvSpPr>
        <p:spPr>
          <a:xfrm>
            <a:off x="10957826" y="6618673"/>
            <a:ext cx="477253" cy="235517"/>
          </a:xfrm>
        </p:spPr>
        <p:txBody>
          <a:bodyPr/>
          <a:lstStyle>
            <a:lvl1pPr>
              <a:defRPr>
                <a:solidFill>
                  <a:schemeClr val="bg1"/>
                </a:solidFill>
              </a:defRPr>
            </a:lvl1pPr>
          </a:lstStyle>
          <a:p>
            <a:fld id="{698D01BD-464A-4CDF-A32D-291182987700}" type="slidenum">
              <a:rPr lang="en-US" smtClean="0"/>
              <a:pPr/>
              <a:t>‹#›</a:t>
            </a:fld>
            <a:endParaRPr lang="en-US" dirty="0"/>
          </a:p>
        </p:txBody>
      </p:sp>
      <p:sp>
        <p:nvSpPr>
          <p:cNvPr id="9" name="TextBox 8"/>
          <p:cNvSpPr txBox="1"/>
          <p:nvPr userDrawn="1"/>
        </p:nvSpPr>
        <p:spPr>
          <a:xfrm>
            <a:off x="1183831" y="6136578"/>
            <a:ext cx="2855495" cy="369332"/>
          </a:xfrm>
          <a:prstGeom prst="rect">
            <a:avLst/>
          </a:prstGeom>
          <a:noFill/>
        </p:spPr>
        <p:txBody>
          <a:bodyPr wrap="square" rtlCol="0">
            <a:spAutoFit/>
          </a:bodyPr>
          <a:lstStyle/>
          <a:p>
            <a:r>
              <a:rPr lang="en-US" dirty="0" smtClean="0">
                <a:solidFill>
                  <a:srgbClr val="F19D00"/>
                </a:solidFill>
              </a:rPr>
              <a:t>#CenteredAroundYou</a:t>
            </a:r>
            <a:endParaRPr lang="en-US" dirty="0">
              <a:solidFill>
                <a:srgbClr val="F19D00"/>
              </a:solidFill>
            </a:endParaRPr>
          </a:p>
        </p:txBody>
      </p:sp>
    </p:spTree>
    <p:extLst>
      <p:ext uri="{BB962C8B-B14F-4D97-AF65-F5344CB8AC3E}">
        <p14:creationId xmlns:p14="http://schemas.microsoft.com/office/powerpoint/2010/main" val="602009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262880"/>
            <a:ext cx="12181363" cy="1591310"/>
          </a:xfrm>
          <a:prstGeom prst="rect">
            <a:avLst/>
          </a:prstGeom>
        </p:spPr>
      </p:pic>
      <p:sp>
        <p:nvSpPr>
          <p:cNvPr id="2" name="Title 1"/>
          <p:cNvSpPr>
            <a:spLocks noGrp="1"/>
          </p:cNvSpPr>
          <p:nvPr>
            <p:ph type="title"/>
          </p:nvPr>
        </p:nvSpPr>
        <p:spPr>
          <a:xfrm>
            <a:off x="838200" y="365126"/>
            <a:ext cx="10515600" cy="779462"/>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288869"/>
            <a:ext cx="10515600" cy="488809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261954-0C80-4AC1-8C1B-5F6332EEFE66}" type="datetime1">
              <a:rPr lang="en-US" smtClean="0"/>
              <a:t>8/17/2021</a:t>
            </a:fld>
            <a:endParaRPr lang="en-US"/>
          </a:p>
        </p:txBody>
      </p:sp>
      <p:sp>
        <p:nvSpPr>
          <p:cNvPr id="6" name="Slide Number Placeholder 5"/>
          <p:cNvSpPr>
            <a:spLocks noGrp="1"/>
          </p:cNvSpPr>
          <p:nvPr>
            <p:ph type="sldNum" sz="quarter" idx="12"/>
          </p:nvPr>
        </p:nvSpPr>
        <p:spPr>
          <a:xfrm>
            <a:off x="10957826" y="6618673"/>
            <a:ext cx="477253" cy="235517"/>
          </a:xfrm>
        </p:spPr>
        <p:txBody>
          <a:bodyPr/>
          <a:lstStyle>
            <a:lvl1pPr>
              <a:defRPr>
                <a:solidFill>
                  <a:schemeClr val="bg1"/>
                </a:solidFill>
              </a:defRPr>
            </a:lvl1pPr>
          </a:lstStyle>
          <a:p>
            <a:fld id="{698D01BD-464A-4CDF-A32D-291182987700}" type="slidenum">
              <a:rPr lang="en-US" smtClean="0"/>
              <a:pPr/>
              <a:t>‹#›</a:t>
            </a:fld>
            <a:endParaRPr lang="en-US" dirty="0"/>
          </a:p>
        </p:txBody>
      </p:sp>
      <p:sp>
        <p:nvSpPr>
          <p:cNvPr id="9" name="TextBox 8"/>
          <p:cNvSpPr txBox="1"/>
          <p:nvPr userDrawn="1"/>
        </p:nvSpPr>
        <p:spPr>
          <a:xfrm>
            <a:off x="1183831" y="6136578"/>
            <a:ext cx="2855495" cy="369332"/>
          </a:xfrm>
          <a:prstGeom prst="rect">
            <a:avLst/>
          </a:prstGeom>
          <a:noFill/>
        </p:spPr>
        <p:txBody>
          <a:bodyPr wrap="square" rtlCol="0">
            <a:spAutoFit/>
          </a:bodyPr>
          <a:lstStyle/>
          <a:p>
            <a:r>
              <a:rPr lang="en-US" dirty="0" smtClean="0">
                <a:solidFill>
                  <a:srgbClr val="0AB778"/>
                </a:solidFill>
              </a:rPr>
              <a:t>#CenteredAroundYou</a:t>
            </a:r>
            <a:endParaRPr lang="en-US" dirty="0">
              <a:solidFill>
                <a:srgbClr val="0AB778"/>
              </a:solidFill>
            </a:endParaRPr>
          </a:p>
        </p:txBody>
      </p:sp>
    </p:spTree>
    <p:extLst>
      <p:ext uri="{BB962C8B-B14F-4D97-AF65-F5344CB8AC3E}">
        <p14:creationId xmlns:p14="http://schemas.microsoft.com/office/powerpoint/2010/main" val="155869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405119"/>
            <a:ext cx="12192000" cy="1455057"/>
          </a:xfrm>
          <a:prstGeom prst="rect">
            <a:avLst/>
          </a:prstGeom>
        </p:spPr>
      </p:pic>
      <p:sp>
        <p:nvSpPr>
          <p:cNvPr id="2" name="Title 1"/>
          <p:cNvSpPr>
            <a:spLocks noGrp="1"/>
          </p:cNvSpPr>
          <p:nvPr>
            <p:ph type="title"/>
          </p:nvPr>
        </p:nvSpPr>
        <p:spPr>
          <a:xfrm>
            <a:off x="838200" y="365126"/>
            <a:ext cx="10515600" cy="779462"/>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88869"/>
            <a:ext cx="10515600" cy="4888094"/>
          </a:xfrm>
        </p:spPr>
        <p:txBody>
          <a:bodyPr/>
          <a:lstStyle>
            <a:lvl1pPr>
              <a:spcAft>
                <a:spcPts val="600"/>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261954-0C80-4AC1-8C1B-5F6332EEFE66}" type="datetime1">
              <a:rPr lang="en-US" smtClean="0"/>
              <a:t>8/17/2021</a:t>
            </a:fld>
            <a:endParaRPr lang="en-US"/>
          </a:p>
        </p:txBody>
      </p:sp>
      <p:sp>
        <p:nvSpPr>
          <p:cNvPr id="6" name="Slide Number Placeholder 5"/>
          <p:cNvSpPr>
            <a:spLocks noGrp="1"/>
          </p:cNvSpPr>
          <p:nvPr>
            <p:ph type="sldNum" sz="quarter" idx="12"/>
          </p:nvPr>
        </p:nvSpPr>
        <p:spPr>
          <a:xfrm>
            <a:off x="10957826" y="6618673"/>
            <a:ext cx="477253" cy="235517"/>
          </a:xfrm>
        </p:spPr>
        <p:txBody>
          <a:bodyPr/>
          <a:lstStyle>
            <a:lvl1pPr>
              <a:defRPr>
                <a:solidFill>
                  <a:schemeClr val="bg1"/>
                </a:solidFill>
              </a:defRPr>
            </a:lvl1pPr>
          </a:lstStyle>
          <a:p>
            <a:fld id="{698D01BD-464A-4CDF-A32D-291182987700}" type="slidenum">
              <a:rPr lang="en-US" smtClean="0"/>
              <a:pPr/>
              <a:t>‹#›</a:t>
            </a:fld>
            <a:endParaRPr lang="en-US" dirty="0"/>
          </a:p>
        </p:txBody>
      </p:sp>
      <p:sp>
        <p:nvSpPr>
          <p:cNvPr id="9" name="TextBox 8"/>
          <p:cNvSpPr txBox="1"/>
          <p:nvPr userDrawn="1"/>
        </p:nvSpPr>
        <p:spPr>
          <a:xfrm>
            <a:off x="1183831" y="6136578"/>
            <a:ext cx="2855495" cy="369332"/>
          </a:xfrm>
          <a:prstGeom prst="rect">
            <a:avLst/>
          </a:prstGeom>
          <a:noFill/>
        </p:spPr>
        <p:txBody>
          <a:bodyPr wrap="square" rtlCol="0">
            <a:spAutoFit/>
          </a:bodyPr>
          <a:lstStyle/>
          <a:p>
            <a:r>
              <a:rPr lang="en-US" dirty="0" smtClean="0">
                <a:solidFill>
                  <a:srgbClr val="C14C92"/>
                </a:solidFill>
              </a:rPr>
              <a:t>#CenteredAroundYou</a:t>
            </a:r>
            <a:endParaRPr lang="en-US" dirty="0">
              <a:solidFill>
                <a:srgbClr val="C14C92"/>
              </a:solidFill>
            </a:endParaRPr>
          </a:p>
        </p:txBody>
      </p:sp>
    </p:spTree>
    <p:extLst>
      <p:ext uri="{BB962C8B-B14F-4D97-AF65-F5344CB8AC3E}">
        <p14:creationId xmlns:p14="http://schemas.microsoft.com/office/powerpoint/2010/main" val="22038692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36459" y="424821"/>
            <a:ext cx="7871459" cy="635635"/>
          </a:xfrm>
          <a:prstGeom prst="rect">
            <a:avLst/>
          </a:prstGeom>
        </p:spPr>
        <p:txBody>
          <a:bodyPr wrap="square" lIns="0" tIns="0" rIns="0" bIns="0">
            <a:spAutoFit/>
          </a:bodyPr>
          <a:lstStyle>
            <a:lvl1pPr>
              <a:defRPr sz="4000" b="1" i="0">
                <a:solidFill>
                  <a:schemeClr val="tx1"/>
                </a:solidFill>
                <a:latin typeface="Trajan Pro"/>
                <a:cs typeface="Trajan Pro"/>
              </a:defRPr>
            </a:lvl1pPr>
          </a:lstStyle>
          <a:p>
            <a:endParaRPr dirty="0"/>
          </a:p>
        </p:txBody>
      </p:sp>
      <p:sp>
        <p:nvSpPr>
          <p:cNvPr id="3" name="Holder 3"/>
          <p:cNvSpPr>
            <a:spLocks noGrp="1"/>
          </p:cNvSpPr>
          <p:nvPr>
            <p:ph type="body" idx="1"/>
          </p:nvPr>
        </p:nvSpPr>
        <p:spPr>
          <a:xfrm>
            <a:off x="282346" y="2565272"/>
            <a:ext cx="8056245" cy="4217034"/>
          </a:xfrm>
          <a:prstGeom prst="rect">
            <a:avLst/>
          </a:prstGeom>
        </p:spPr>
        <p:txBody>
          <a:bodyPr wrap="square" lIns="0" tIns="0" rIns="0" bIns="0">
            <a:spAutoFit/>
          </a:bodyPr>
          <a:lstStyle>
            <a:lvl1pPr>
              <a:defRPr sz="2400" b="0" i="0" u="heavy">
                <a:solidFill>
                  <a:srgbClr val="0562C1"/>
                </a:solidFill>
                <a:latin typeface="Corbel"/>
                <a:cs typeface="Corbel"/>
              </a:defRPr>
            </a:lvl1pPr>
          </a:lstStyle>
          <a:p>
            <a:endParaRPr/>
          </a:p>
        </p:txBody>
      </p:sp>
      <p:sp>
        <p:nvSpPr>
          <p:cNvPr id="4" name="Holder 4"/>
          <p:cNvSpPr>
            <a:spLocks noGrp="1"/>
          </p:cNvSpPr>
          <p:nvPr>
            <p:ph type="ftr" sz="quarter" idx="5"/>
          </p:nvPr>
        </p:nvSpPr>
        <p:spPr>
          <a:xfrm>
            <a:off x="1262570" y="6212269"/>
            <a:ext cx="2017395" cy="254000"/>
          </a:xfrm>
          <a:prstGeom prst="rect">
            <a:avLst/>
          </a:prstGeom>
        </p:spPr>
        <p:txBody>
          <a:bodyPr wrap="square" lIns="0" tIns="0" rIns="0" bIns="0">
            <a:spAutoFit/>
          </a:bodyPr>
          <a:lstStyle>
            <a:lvl1pPr>
              <a:defRPr sz="1800" b="0" i="0">
                <a:solidFill>
                  <a:srgbClr val="5CC9EC"/>
                </a:solidFill>
                <a:latin typeface="Calibri"/>
                <a:cs typeface="Calibri"/>
              </a:defRPr>
            </a:lvl1pPr>
          </a:lstStyle>
          <a:p>
            <a:pPr marL="12700">
              <a:lnSpc>
                <a:spcPts val="1810"/>
              </a:lnSpc>
            </a:pPr>
            <a:r>
              <a:rPr spc="-15" dirty="0">
                <a:solidFill>
                  <a:srgbClr val="09B778"/>
                </a:solidFill>
              </a:rPr>
              <a:t>#CenteredAroundYou</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6" name="Holder 6"/>
          <p:cNvSpPr>
            <a:spLocks noGrp="1"/>
          </p:cNvSpPr>
          <p:nvPr>
            <p:ph type="sldNum" sz="quarter" idx="7"/>
          </p:nvPr>
        </p:nvSpPr>
        <p:spPr>
          <a:xfrm>
            <a:off x="11163311" y="6660484"/>
            <a:ext cx="205104"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42612680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defRPr b="0">
          <a:latin typeface="Palatino Linotype" panose="02040502050505030304" pitchFamily="18"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85B19-9861-4B0A-B57D-C51A89514AF3}" type="datetime1">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D01BD-464A-4CDF-A32D-291182987700}" type="slidenum">
              <a:rPr lang="en-US" smtClean="0"/>
              <a:t>‹#›</a:t>
            </a:fld>
            <a:endParaRPr lang="en-US"/>
          </a:p>
        </p:txBody>
      </p:sp>
    </p:spTree>
    <p:extLst>
      <p:ext uri="{BB962C8B-B14F-4D97-AF65-F5344CB8AC3E}">
        <p14:creationId xmlns:p14="http://schemas.microsoft.com/office/powerpoint/2010/main" val="38411996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Lst>
  <p:hf hdr="0" ftr="0" dt="0"/>
  <p:txStyles>
    <p:titleStyle>
      <a:lvl1pPr algn="l" defTabSz="914400" rtl="0" eaLnBrk="1" latinLnBrk="0" hangingPunct="1">
        <a:lnSpc>
          <a:spcPct val="90000"/>
        </a:lnSpc>
        <a:spcBef>
          <a:spcPct val="0"/>
        </a:spcBef>
        <a:buNone/>
        <a:defRPr sz="4000" kern="1200">
          <a:solidFill>
            <a:schemeClr val="tx1"/>
          </a:solidFill>
          <a:latin typeface="Trajan Pro" panose="02020802050506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8" cy="68579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95300" y="298704"/>
            <a:ext cx="2933700" cy="106832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7912819" y="5921447"/>
            <a:ext cx="4253524" cy="7643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i="0" u="none" strike="noStrike" kern="1200" cap="none" spc="-5" normalizeH="0" baseline="0" noProof="0" dirty="0" smtClean="0">
                <a:ln>
                  <a:noFill/>
                </a:ln>
                <a:solidFill>
                  <a:srgbClr val="7E7E7E"/>
                </a:solidFill>
                <a:effectLst/>
                <a:uLnTx/>
                <a:uFillTx/>
                <a:ea typeface="+mn-ea"/>
                <a:cs typeface="Myriad Pro"/>
              </a:rPr>
              <a:t>Medicare Overview</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i="0" u="none" strike="noStrike" kern="1200" cap="none" spc="-5" normalizeH="0" baseline="0" noProof="0" dirty="0" smtClean="0">
                <a:ln>
                  <a:noFill/>
                </a:ln>
                <a:solidFill>
                  <a:srgbClr val="7E7E7E"/>
                </a:solidFill>
                <a:effectLst/>
                <a:uLnTx/>
                <a:uFillTx/>
                <a:ea typeface="+mn-ea"/>
                <a:cs typeface="Myriad Pro"/>
              </a:rPr>
              <a:t>August 17, 2021</a:t>
            </a:r>
            <a:endParaRPr kumimoji="0" sz="2400" i="0" u="none" strike="noStrike" kern="1200" cap="none" spc="0" normalizeH="0" baseline="0" noProof="0" dirty="0">
              <a:ln>
                <a:noFill/>
              </a:ln>
              <a:solidFill>
                <a:prstClr val="black"/>
              </a:solidFill>
              <a:effectLst/>
              <a:uLnTx/>
              <a:uFillTx/>
              <a:ea typeface="+mn-ea"/>
              <a:cs typeface="Myriad Pro"/>
            </a:endParaRPr>
          </a:p>
        </p:txBody>
      </p:sp>
      <p:sp>
        <p:nvSpPr>
          <p:cNvPr id="7" name="object 7"/>
          <p:cNvSpPr/>
          <p:nvPr/>
        </p:nvSpPr>
        <p:spPr>
          <a:xfrm>
            <a:off x="240791" y="5690615"/>
            <a:ext cx="2129790" cy="1000125"/>
          </a:xfrm>
          <a:custGeom>
            <a:avLst/>
            <a:gdLst/>
            <a:ahLst/>
            <a:cxnLst/>
            <a:rect l="l" t="t" r="r" b="b"/>
            <a:pathLst>
              <a:path w="2129790" h="1000125">
                <a:moveTo>
                  <a:pt x="0" y="0"/>
                </a:moveTo>
                <a:lnTo>
                  <a:pt x="2129790" y="0"/>
                </a:lnTo>
                <a:lnTo>
                  <a:pt x="2129790" y="999744"/>
                </a:lnTo>
                <a:lnTo>
                  <a:pt x="0" y="999744"/>
                </a:lnTo>
                <a:lnTo>
                  <a:pt x="0" y="0"/>
                </a:lnTo>
                <a:close/>
              </a:path>
            </a:pathLst>
          </a:custGeom>
          <a:solidFill>
            <a:srgbClr val="0F70B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6572795" y="5459782"/>
            <a:ext cx="5105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777C1"/>
                </a:solidFill>
                <a:effectLst/>
                <a:uLnTx/>
                <a:uFillTx/>
                <a:latin typeface="+mj-lt"/>
                <a:ea typeface="+mn-ea"/>
                <a:cs typeface="+mn-cs"/>
              </a:rPr>
              <a:t>Welcome SDAFA members and friends!</a:t>
            </a:r>
            <a:endParaRPr kumimoji="0" lang="en-US" sz="24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0957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Medicare Part D Cost?</a:t>
            </a:r>
            <a:endParaRPr lang="en-US" dirty="0"/>
          </a:p>
        </p:txBody>
      </p:sp>
      <p:sp>
        <p:nvSpPr>
          <p:cNvPr id="4" name="Content Placeholder 2"/>
          <p:cNvSpPr>
            <a:spLocks noGrp="1"/>
          </p:cNvSpPr>
          <p:nvPr>
            <p:ph idx="1"/>
          </p:nvPr>
        </p:nvSpPr>
        <p:spPr>
          <a:xfrm>
            <a:off x="838200" y="1288869"/>
            <a:ext cx="10515600" cy="4181202"/>
          </a:xfrm>
        </p:spPr>
        <p:txBody>
          <a:bodyPr>
            <a:normAutofit fontScale="25000" lnSpcReduction="20000"/>
          </a:bodyPr>
          <a:lstStyle/>
          <a:p>
            <a:pPr marL="0" indent="0" fontAlgn="base">
              <a:lnSpc>
                <a:spcPct val="95000"/>
              </a:lnSpc>
              <a:spcBef>
                <a:spcPts val="588"/>
              </a:spcBef>
              <a:buNone/>
              <a:tabLst>
                <a:tab pos="1770126" algn="r"/>
              </a:tabLst>
            </a:pPr>
            <a:r>
              <a:rPr lang="en-US" sz="7200" dirty="0" smtClean="0">
                <a:solidFill>
                  <a:srgbClr val="000000"/>
                </a:solidFill>
              </a:rPr>
              <a:t>Single </a:t>
            </a:r>
            <a:r>
              <a:rPr lang="en-US" sz="7200" baseline="30000" dirty="0" smtClean="0">
                <a:solidFill>
                  <a:srgbClr val="000000"/>
                </a:solidFill>
              </a:rPr>
              <a:t>‡</a:t>
            </a:r>
            <a:r>
              <a:rPr lang="en-US" sz="7200" dirty="0" smtClean="0">
                <a:solidFill>
                  <a:srgbClr val="000000"/>
                </a:solidFill>
              </a:rPr>
              <a:t>                  				$88,000 </a:t>
            </a:r>
            <a:r>
              <a:rPr lang="en-US" sz="7200" dirty="0">
                <a:solidFill>
                  <a:srgbClr val="000000"/>
                </a:solidFill>
              </a:rPr>
              <a:t>or </a:t>
            </a:r>
            <a:r>
              <a:rPr lang="en-US" sz="7200" dirty="0" smtClean="0">
                <a:solidFill>
                  <a:srgbClr val="000000"/>
                </a:solidFill>
              </a:rPr>
              <a:t>less				no premium</a:t>
            </a:r>
            <a:r>
              <a:rPr lang="en-US" sz="7200" dirty="0">
                <a:solidFill>
                  <a:srgbClr val="000000"/>
                </a:solidFill>
              </a:rPr>
              <a:t/>
            </a:r>
            <a:br>
              <a:rPr lang="en-US" sz="7200" dirty="0">
                <a:solidFill>
                  <a:srgbClr val="000000"/>
                </a:solidFill>
              </a:rPr>
            </a:br>
            <a:r>
              <a:rPr lang="en-US" sz="7200" dirty="0">
                <a:solidFill>
                  <a:srgbClr val="000000"/>
                </a:solidFill>
              </a:rPr>
              <a:t>Married </a:t>
            </a:r>
            <a:r>
              <a:rPr lang="en-US" sz="7200" dirty="0" smtClean="0">
                <a:solidFill>
                  <a:srgbClr val="000000"/>
                </a:solidFill>
              </a:rPr>
              <a:t>couple</a:t>
            </a:r>
            <a:r>
              <a:rPr lang="en-US" sz="7200" baseline="30000" dirty="0" smtClean="0">
                <a:solidFill>
                  <a:srgbClr val="000000"/>
                </a:solidFill>
              </a:rPr>
              <a:t>‡				</a:t>
            </a:r>
            <a:r>
              <a:rPr lang="en-US" sz="7200" dirty="0" smtClean="0">
                <a:solidFill>
                  <a:srgbClr val="000000"/>
                </a:solidFill>
              </a:rPr>
              <a:t>$176,000 </a:t>
            </a:r>
            <a:r>
              <a:rPr lang="en-US" sz="7200" dirty="0">
                <a:solidFill>
                  <a:srgbClr val="000000"/>
                </a:solidFill>
              </a:rPr>
              <a:t>or </a:t>
            </a:r>
            <a:r>
              <a:rPr lang="en-US" sz="7200" dirty="0" smtClean="0">
                <a:solidFill>
                  <a:srgbClr val="000000"/>
                </a:solidFill>
              </a:rPr>
              <a:t>less</a:t>
            </a:r>
            <a:endParaRPr lang="en-US" sz="7200" dirty="0" smtClean="0"/>
          </a:p>
          <a:p>
            <a:pPr marL="2271400" lvl="8" indent="0" algn="ctr" fontAlgn="base">
              <a:lnSpc>
                <a:spcPct val="95000"/>
              </a:lnSpc>
              <a:spcBef>
                <a:spcPts val="588"/>
              </a:spcBef>
              <a:buNone/>
            </a:pPr>
            <a:endParaRPr lang="en-US" sz="7200" dirty="0" smtClean="0"/>
          </a:p>
          <a:p>
            <a:pPr marL="0" indent="0" fontAlgn="base">
              <a:lnSpc>
                <a:spcPct val="95000"/>
              </a:lnSpc>
              <a:spcBef>
                <a:spcPts val="588"/>
              </a:spcBef>
              <a:buNone/>
              <a:tabLst>
                <a:tab pos="1143000" algn="l"/>
              </a:tabLst>
            </a:pPr>
            <a:r>
              <a:rPr lang="en-US" sz="7200" dirty="0" smtClean="0">
                <a:solidFill>
                  <a:srgbClr val="000000"/>
                </a:solidFill>
              </a:rPr>
              <a:t>Single	  			 $88,001 – $111,000			$12.30</a:t>
            </a:r>
            <a:br>
              <a:rPr lang="en-US" sz="7200" dirty="0" smtClean="0">
                <a:solidFill>
                  <a:srgbClr val="000000"/>
                </a:solidFill>
              </a:rPr>
            </a:br>
            <a:r>
              <a:rPr lang="en-US" sz="7200" dirty="0" smtClean="0">
                <a:solidFill>
                  <a:srgbClr val="000000"/>
                </a:solidFill>
              </a:rPr>
              <a:t>Married couple 			 $176,001 – $222,000 </a:t>
            </a:r>
            <a:endParaRPr lang="en-US" sz="7200" dirty="0" smtClean="0"/>
          </a:p>
          <a:p>
            <a:pPr marL="0" indent="0" algn="ctr" fontAlgn="base">
              <a:lnSpc>
                <a:spcPct val="95000"/>
              </a:lnSpc>
              <a:spcBef>
                <a:spcPts val="588"/>
              </a:spcBef>
              <a:buNone/>
            </a:pPr>
            <a:r>
              <a:rPr lang="en-US" sz="7200" dirty="0" smtClean="0">
                <a:solidFill>
                  <a:srgbClr val="000000"/>
                </a:solidFill>
              </a:rPr>
              <a:t> </a:t>
            </a:r>
            <a:endParaRPr lang="en-US" sz="7200" dirty="0" smtClean="0"/>
          </a:p>
          <a:p>
            <a:pPr marL="0" indent="0" fontAlgn="base">
              <a:lnSpc>
                <a:spcPct val="95000"/>
              </a:lnSpc>
              <a:spcBef>
                <a:spcPts val="588"/>
              </a:spcBef>
              <a:buNone/>
              <a:tabLst>
                <a:tab pos="1773301" algn="r"/>
              </a:tabLst>
            </a:pPr>
            <a:r>
              <a:rPr lang="en-US" sz="7200" dirty="0" smtClean="0">
                <a:solidFill>
                  <a:srgbClr val="000000"/>
                </a:solidFill>
              </a:rPr>
              <a:t>Single                   				 $111,001 </a:t>
            </a:r>
            <a:r>
              <a:rPr lang="en-US" sz="7200" dirty="0">
                <a:solidFill>
                  <a:srgbClr val="000000"/>
                </a:solidFill>
              </a:rPr>
              <a:t>– $</a:t>
            </a:r>
            <a:r>
              <a:rPr lang="en-US" sz="7200" dirty="0" smtClean="0">
                <a:solidFill>
                  <a:srgbClr val="000000"/>
                </a:solidFill>
              </a:rPr>
              <a:t>138,000			$31.80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$222,001 </a:t>
            </a:r>
            <a:r>
              <a:rPr lang="en-US" sz="7200" dirty="0">
                <a:solidFill>
                  <a:srgbClr val="000000"/>
                </a:solidFill>
              </a:rPr>
              <a:t>– $</a:t>
            </a:r>
            <a:r>
              <a:rPr lang="en-US" sz="7200" dirty="0" smtClean="0">
                <a:solidFill>
                  <a:srgbClr val="000000"/>
                </a:solidFill>
              </a:rPr>
              <a:t>276,000 </a:t>
            </a:r>
            <a:endParaRPr lang="en-US" sz="7200" dirty="0"/>
          </a:p>
          <a:p>
            <a:pPr marL="0" indent="0" algn="ctr" fontAlgn="base">
              <a:lnSpc>
                <a:spcPct val="95000"/>
              </a:lnSpc>
              <a:spcBef>
                <a:spcPts val="588"/>
              </a:spcBef>
              <a:buNone/>
            </a:pPr>
            <a:r>
              <a:rPr lang="en-US" sz="7200" dirty="0" smtClean="0">
                <a:solidFill>
                  <a:srgbClr val="000000"/>
                </a:solidFill>
              </a:rPr>
              <a:t> </a:t>
            </a:r>
            <a:endParaRPr lang="en-US" sz="7200" dirty="0"/>
          </a:p>
          <a:p>
            <a:pPr marL="0" indent="0" fontAlgn="base">
              <a:lnSpc>
                <a:spcPct val="95000"/>
              </a:lnSpc>
              <a:spcBef>
                <a:spcPts val="588"/>
              </a:spcBef>
              <a:buNone/>
            </a:pPr>
            <a:r>
              <a:rPr lang="en-US" sz="7200" dirty="0">
                <a:solidFill>
                  <a:srgbClr val="000000"/>
                </a:solidFill>
              </a:rPr>
              <a:t>Single                    </a:t>
            </a:r>
            <a:r>
              <a:rPr lang="en-US" sz="7200" dirty="0" smtClean="0">
                <a:solidFill>
                  <a:srgbClr val="000000"/>
                </a:solidFill>
              </a:rPr>
              <a:t>			 </a:t>
            </a:r>
            <a:r>
              <a:rPr lang="en-US" sz="7200" dirty="0">
                <a:solidFill>
                  <a:srgbClr val="000000"/>
                </a:solidFill>
              </a:rPr>
              <a:t>$</a:t>
            </a:r>
            <a:r>
              <a:rPr lang="en-US" sz="7200" dirty="0" smtClean="0">
                <a:solidFill>
                  <a:srgbClr val="000000"/>
                </a:solidFill>
              </a:rPr>
              <a:t>138,001 </a:t>
            </a:r>
            <a:r>
              <a:rPr lang="en-US" sz="7200" dirty="0">
                <a:solidFill>
                  <a:srgbClr val="000000"/>
                </a:solidFill>
              </a:rPr>
              <a:t>– $</a:t>
            </a:r>
            <a:r>
              <a:rPr lang="en-US" sz="7200" dirty="0" smtClean="0">
                <a:solidFill>
                  <a:srgbClr val="000000"/>
                </a:solidFill>
              </a:rPr>
              <a:t>165,000			$51.20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$276,001 </a:t>
            </a:r>
            <a:r>
              <a:rPr lang="en-US" sz="7200" dirty="0">
                <a:solidFill>
                  <a:srgbClr val="000000"/>
                </a:solidFill>
              </a:rPr>
              <a:t>– $</a:t>
            </a:r>
            <a:r>
              <a:rPr lang="en-US" sz="7200" dirty="0" smtClean="0">
                <a:solidFill>
                  <a:srgbClr val="000000"/>
                </a:solidFill>
              </a:rPr>
              <a:t>330,000 </a:t>
            </a:r>
            <a:endParaRPr lang="en-US" sz="7200" dirty="0"/>
          </a:p>
          <a:p>
            <a:pPr marL="0" indent="0" algn="ctr" fontAlgn="base">
              <a:lnSpc>
                <a:spcPct val="95000"/>
              </a:lnSpc>
              <a:spcBef>
                <a:spcPts val="588"/>
              </a:spcBef>
              <a:buNone/>
            </a:pPr>
            <a:r>
              <a:rPr lang="en-US" sz="7200" dirty="0" smtClean="0">
                <a:solidFill>
                  <a:srgbClr val="000000"/>
                </a:solidFill>
              </a:rPr>
              <a:t> </a:t>
            </a:r>
            <a:endParaRPr lang="en-US" sz="7200" dirty="0"/>
          </a:p>
          <a:p>
            <a:pPr marL="0" indent="0" fontAlgn="base">
              <a:lnSpc>
                <a:spcPct val="95000"/>
              </a:lnSpc>
              <a:spcBef>
                <a:spcPts val="588"/>
              </a:spcBef>
              <a:buNone/>
            </a:pPr>
            <a:r>
              <a:rPr lang="en-US" sz="7200" dirty="0">
                <a:solidFill>
                  <a:srgbClr val="000000"/>
                </a:solidFill>
              </a:rPr>
              <a:t>Single                     </a:t>
            </a:r>
            <a:r>
              <a:rPr lang="en-US" sz="7200" dirty="0" smtClean="0">
                <a:solidFill>
                  <a:srgbClr val="000000"/>
                </a:solidFill>
              </a:rPr>
              <a:t>			$165,001 </a:t>
            </a:r>
            <a:r>
              <a:rPr lang="en-US" sz="7200" dirty="0">
                <a:solidFill>
                  <a:srgbClr val="000000"/>
                </a:solidFill>
              </a:rPr>
              <a:t>– $</a:t>
            </a:r>
            <a:r>
              <a:rPr lang="en-US" sz="7200" dirty="0" smtClean="0">
                <a:solidFill>
                  <a:srgbClr val="000000"/>
                </a:solidFill>
              </a:rPr>
              <a:t>500,000			$70.70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$330,001 </a:t>
            </a:r>
            <a:r>
              <a:rPr lang="en-US" sz="7200" dirty="0">
                <a:solidFill>
                  <a:srgbClr val="000000"/>
                </a:solidFill>
              </a:rPr>
              <a:t>– $</a:t>
            </a:r>
            <a:r>
              <a:rPr lang="en-US" sz="7200" dirty="0" smtClean="0">
                <a:solidFill>
                  <a:srgbClr val="000000"/>
                </a:solidFill>
              </a:rPr>
              <a:t>750,000</a:t>
            </a:r>
          </a:p>
          <a:p>
            <a:pPr marL="0" indent="0" fontAlgn="base">
              <a:lnSpc>
                <a:spcPct val="95000"/>
              </a:lnSpc>
              <a:spcBef>
                <a:spcPts val="588"/>
              </a:spcBef>
              <a:buNone/>
            </a:pPr>
            <a:endParaRPr lang="en-US" sz="3200" dirty="0" smtClean="0">
              <a:latin typeface="Arial" panose="020B0604020202020204" pitchFamily="34" charset="0"/>
            </a:endParaRPr>
          </a:p>
          <a:p>
            <a:pPr marL="0" indent="0">
              <a:buNone/>
            </a:pPr>
            <a:r>
              <a:rPr lang="en-US" sz="6400" dirty="0" smtClean="0"/>
              <a:t> </a:t>
            </a:r>
          </a:p>
          <a:p>
            <a:pPr marL="0" indent="0" algn="ctr" fontAlgn="base">
              <a:lnSpc>
                <a:spcPct val="95000"/>
              </a:lnSpc>
              <a:spcBef>
                <a:spcPts val="588"/>
              </a:spcBef>
              <a:buNone/>
            </a:pPr>
            <a:endParaRPr lang="en-US" sz="6400" dirty="0">
              <a:solidFill>
                <a:srgbClr val="000000"/>
              </a:solidFill>
            </a:endParaRPr>
          </a:p>
          <a:p>
            <a:pPr marL="0" indent="0" fontAlgn="base">
              <a:lnSpc>
                <a:spcPct val="95000"/>
              </a:lnSpc>
              <a:spcBef>
                <a:spcPts val="588"/>
              </a:spcBef>
              <a:buNone/>
            </a:pPr>
            <a:r>
              <a:rPr lang="en-US" sz="2400" dirty="0" smtClean="0">
                <a:solidFill>
                  <a:srgbClr val="000000"/>
                </a:solidFill>
                <a:latin typeface="Calibri" panose="020F0502020204030204" pitchFamily="34" charset="0"/>
              </a:rPr>
              <a:t> </a:t>
            </a:r>
            <a:endParaRPr lang="en-US" sz="3200" dirty="0">
              <a:latin typeface="Arial" panose="020B0604020202020204" pitchFamily="34" charset="0"/>
            </a:endParaRPr>
          </a:p>
          <a:p>
            <a:endParaRPr lang="en-US" dirty="0"/>
          </a:p>
        </p:txBody>
      </p:sp>
      <p:sp>
        <p:nvSpPr>
          <p:cNvPr id="3" name="Rectangle 2"/>
          <p:cNvSpPr/>
          <p:nvPr/>
        </p:nvSpPr>
        <p:spPr>
          <a:xfrm>
            <a:off x="5693228" y="5355771"/>
            <a:ext cx="6096000" cy="830997"/>
          </a:xfrm>
          <a:prstGeom prst="rect">
            <a:avLst/>
          </a:prstGeom>
        </p:spPr>
        <p:txBody>
          <a:bodyPr>
            <a:spAutoFit/>
          </a:bodyPr>
          <a:lstStyle/>
          <a:p>
            <a:r>
              <a:rPr lang="en-US" sz="1200" baseline="30000" dirty="0"/>
              <a:t>†</a:t>
            </a:r>
            <a:r>
              <a:rPr lang="en-US" sz="1200" dirty="0"/>
              <a:t>Modified adjusted gross income as reported on your 2019 IRS tax return.</a:t>
            </a:r>
          </a:p>
          <a:p>
            <a:r>
              <a:rPr lang="en-US" sz="1200" baseline="30000" dirty="0"/>
              <a:t>‡</a:t>
            </a:r>
            <a:r>
              <a:rPr lang="en-US" sz="1200" dirty="0"/>
              <a:t>You will pay this Standard amount if you 1) enroll in Part B for the first time in 2019, 2) do not get Social Security benefits, 3) are directly billed for your Part B premiums. See </a:t>
            </a:r>
            <a:r>
              <a:rPr lang="en-US" sz="1200" b="1" dirty="0"/>
              <a:t>medicare.gov</a:t>
            </a:r>
            <a:r>
              <a:rPr lang="en-US" sz="1200" dirty="0"/>
              <a:t> for complete details. </a:t>
            </a:r>
          </a:p>
        </p:txBody>
      </p:sp>
      <p:sp>
        <p:nvSpPr>
          <p:cNvPr id="5"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30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Plan Options	</a:t>
            </a:r>
            <a:endParaRPr lang="en-US" dirty="0"/>
          </a:p>
        </p:txBody>
      </p:sp>
      <p:sp>
        <p:nvSpPr>
          <p:cNvPr id="3" name="Content Placeholder 2"/>
          <p:cNvSpPr>
            <a:spLocks noGrp="1"/>
          </p:cNvSpPr>
          <p:nvPr>
            <p:ph idx="1"/>
          </p:nvPr>
        </p:nvSpPr>
        <p:spPr/>
        <p:txBody>
          <a:bodyPr/>
          <a:lstStyle/>
          <a:p>
            <a:pPr>
              <a:buClr>
                <a:srgbClr val="29ABE2"/>
              </a:buClr>
              <a:buFont typeface="Wingdings" panose="05000000000000000000" pitchFamily="2" charset="2"/>
              <a:buChar char="§"/>
            </a:pPr>
            <a:r>
              <a:rPr lang="en-US" dirty="0" smtClean="0">
                <a:solidFill>
                  <a:schemeClr val="tx1"/>
                </a:solidFill>
              </a:rPr>
              <a:t>Review Individual Plans and Products </a:t>
            </a:r>
          </a:p>
          <a:p>
            <a:pPr>
              <a:buClr>
                <a:srgbClr val="29ABE2"/>
              </a:buClr>
              <a:buFont typeface="Wingdings" panose="05000000000000000000" pitchFamily="2" charset="2"/>
              <a:buChar char="§"/>
            </a:pPr>
            <a:r>
              <a:rPr lang="en-US" dirty="0" smtClean="0">
                <a:solidFill>
                  <a:schemeClr val="tx1"/>
                </a:solidFill>
              </a:rPr>
              <a:t>Contact your Employee Benefits office to see if you qualify for a employer group plan</a:t>
            </a:r>
          </a:p>
          <a:p>
            <a:pPr>
              <a:buClr>
                <a:srgbClr val="29ABE2"/>
              </a:buClr>
              <a:buFont typeface="Wingdings" panose="05000000000000000000" pitchFamily="2" charset="2"/>
              <a:buChar char="§"/>
            </a:pPr>
            <a:r>
              <a:rPr lang="en-US" dirty="0" smtClean="0">
                <a:solidFill>
                  <a:schemeClr val="tx1"/>
                </a:solidFill>
              </a:rPr>
              <a:t>Contact VEBA to see if you qualify for a group Medicare plan</a:t>
            </a:r>
            <a:endParaRPr lang="en-US" dirty="0">
              <a:solidFill>
                <a:schemeClr val="tx1"/>
              </a:solidFill>
            </a:endParaRPr>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36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VEBA Medicare Advantage HMO Plans</a:t>
            </a:r>
            <a:endParaRPr lang="en-US" dirty="0"/>
          </a:p>
        </p:txBody>
      </p:sp>
      <p:sp>
        <p:nvSpPr>
          <p:cNvPr id="3" name="Content Placeholder 2"/>
          <p:cNvSpPr>
            <a:spLocks noGrp="1"/>
          </p:cNvSpPr>
          <p:nvPr>
            <p:ph idx="1"/>
          </p:nvPr>
        </p:nvSpPr>
        <p:spPr/>
        <p:txBody>
          <a:bodyPr>
            <a:normAutofit fontScale="92500"/>
          </a:bodyPr>
          <a:lstStyle/>
          <a:p>
            <a:pPr marL="45720" indent="0">
              <a:buNone/>
            </a:pPr>
            <a:r>
              <a:rPr lang="en-US" dirty="0"/>
              <a:t>	</a:t>
            </a:r>
            <a:r>
              <a:rPr lang="en-US" dirty="0" smtClean="0"/>
              <a:t>		</a:t>
            </a:r>
            <a:r>
              <a:rPr lang="en-US" b="1" dirty="0" smtClean="0">
                <a:solidFill>
                  <a:schemeClr val="tx1"/>
                </a:solidFill>
              </a:rPr>
              <a:t>UHC Medicare </a:t>
            </a:r>
            <a:r>
              <a:rPr lang="en-US" b="1" dirty="0">
                <a:solidFill>
                  <a:schemeClr val="tx1"/>
                </a:solidFill>
              </a:rPr>
              <a:t>Advantage 	</a:t>
            </a:r>
            <a:r>
              <a:rPr lang="en-US" b="1" dirty="0" smtClean="0">
                <a:solidFill>
                  <a:schemeClr val="tx1"/>
                </a:solidFill>
              </a:rPr>
              <a:t>Kaiser Senior Advantage</a:t>
            </a:r>
          </a:p>
          <a:p>
            <a:pPr marL="45720" indent="0">
              <a:buNone/>
            </a:pPr>
            <a:r>
              <a:rPr lang="en-US" dirty="0" smtClean="0">
                <a:solidFill>
                  <a:schemeClr val="tx1"/>
                </a:solidFill>
              </a:rPr>
              <a:t>Out-of-Pocket </a:t>
            </a:r>
            <a:r>
              <a:rPr lang="en-US" dirty="0">
                <a:solidFill>
                  <a:schemeClr val="tx1"/>
                </a:solidFill>
              </a:rPr>
              <a:t>Maximum	</a:t>
            </a:r>
            <a:r>
              <a:rPr lang="en-US" dirty="0" smtClean="0">
                <a:solidFill>
                  <a:schemeClr val="tx1"/>
                </a:solidFill>
              </a:rPr>
              <a:t>$</a:t>
            </a:r>
            <a:r>
              <a:rPr lang="en-US" dirty="0">
                <a:solidFill>
                  <a:schemeClr val="tx1"/>
                </a:solidFill>
              </a:rPr>
              <a:t>1,500	</a:t>
            </a:r>
            <a:r>
              <a:rPr lang="en-US" dirty="0" smtClean="0">
                <a:solidFill>
                  <a:schemeClr val="tx1"/>
                </a:solidFill>
              </a:rPr>
              <a:t>		$</a:t>
            </a:r>
            <a:r>
              <a:rPr lang="en-US" dirty="0">
                <a:solidFill>
                  <a:schemeClr val="tx1"/>
                </a:solidFill>
              </a:rPr>
              <a:t>1,500 	</a:t>
            </a:r>
          </a:p>
          <a:p>
            <a:pPr>
              <a:buClr>
                <a:srgbClr val="29ABE2"/>
              </a:buClr>
              <a:buFont typeface="Wingdings" panose="05000000000000000000" pitchFamily="2" charset="2"/>
              <a:buChar char="§"/>
            </a:pPr>
            <a:r>
              <a:rPr lang="en-US" sz="2600" dirty="0">
                <a:solidFill>
                  <a:schemeClr val="tx1"/>
                </a:solidFill>
              </a:rPr>
              <a:t>PCP/Specialist Office Visits </a:t>
            </a:r>
            <a:r>
              <a:rPr lang="en-US" dirty="0" smtClean="0">
                <a:solidFill>
                  <a:schemeClr val="tx1"/>
                </a:solidFill>
              </a:rPr>
              <a:t>	$</a:t>
            </a:r>
            <a:r>
              <a:rPr lang="en-US" dirty="0">
                <a:solidFill>
                  <a:schemeClr val="tx1"/>
                </a:solidFill>
              </a:rPr>
              <a:t>15 copay	</a:t>
            </a:r>
            <a:r>
              <a:rPr lang="en-US" dirty="0" smtClean="0">
                <a:solidFill>
                  <a:schemeClr val="tx1"/>
                </a:solidFill>
              </a:rPr>
              <a:t>		$</a:t>
            </a:r>
            <a:r>
              <a:rPr lang="en-US" dirty="0">
                <a:solidFill>
                  <a:schemeClr val="tx1"/>
                </a:solidFill>
              </a:rPr>
              <a:t>15 copay 	</a:t>
            </a:r>
          </a:p>
          <a:p>
            <a:pPr>
              <a:buClr>
                <a:srgbClr val="29ABE2"/>
              </a:buClr>
              <a:buFont typeface="Wingdings" panose="05000000000000000000" pitchFamily="2" charset="2"/>
              <a:buChar char="§"/>
            </a:pPr>
            <a:r>
              <a:rPr lang="en-US" dirty="0">
                <a:solidFill>
                  <a:schemeClr val="tx1"/>
                </a:solidFill>
              </a:rPr>
              <a:t>Emergency Room </a:t>
            </a:r>
            <a:r>
              <a:rPr lang="en-US" dirty="0" smtClean="0">
                <a:solidFill>
                  <a:schemeClr val="tx1"/>
                </a:solidFill>
              </a:rPr>
              <a:t>	</a:t>
            </a:r>
            <a:r>
              <a:rPr lang="en-US" dirty="0">
                <a:solidFill>
                  <a:schemeClr val="tx1"/>
                </a:solidFill>
              </a:rPr>
              <a:t>	$50 copay	</a:t>
            </a:r>
            <a:r>
              <a:rPr lang="en-US" dirty="0" smtClean="0">
                <a:solidFill>
                  <a:schemeClr val="tx1"/>
                </a:solidFill>
              </a:rPr>
              <a:t>		$</a:t>
            </a:r>
            <a:r>
              <a:rPr lang="en-US" dirty="0">
                <a:solidFill>
                  <a:schemeClr val="tx1"/>
                </a:solidFill>
              </a:rPr>
              <a:t>50 copay 	</a:t>
            </a:r>
          </a:p>
          <a:p>
            <a:pPr>
              <a:buClr>
                <a:srgbClr val="29ABE2"/>
              </a:buClr>
              <a:buFont typeface="Wingdings" panose="05000000000000000000" pitchFamily="2" charset="2"/>
              <a:buChar char="§"/>
            </a:pPr>
            <a:r>
              <a:rPr lang="en-US" dirty="0">
                <a:solidFill>
                  <a:schemeClr val="tx1"/>
                </a:solidFill>
              </a:rPr>
              <a:t>Ambulance	</a:t>
            </a:r>
            <a:r>
              <a:rPr lang="en-US" dirty="0" smtClean="0">
                <a:solidFill>
                  <a:schemeClr val="tx1"/>
                </a:solidFill>
              </a:rPr>
              <a:t>		$</a:t>
            </a:r>
            <a:r>
              <a:rPr lang="en-US" dirty="0">
                <a:solidFill>
                  <a:schemeClr val="tx1"/>
                </a:solidFill>
              </a:rPr>
              <a:t>50 copay	</a:t>
            </a:r>
            <a:r>
              <a:rPr lang="en-US" dirty="0" smtClean="0">
                <a:solidFill>
                  <a:schemeClr val="tx1"/>
                </a:solidFill>
              </a:rPr>
              <a:t>		$</a:t>
            </a:r>
            <a:r>
              <a:rPr lang="en-US" dirty="0">
                <a:solidFill>
                  <a:schemeClr val="tx1"/>
                </a:solidFill>
              </a:rPr>
              <a:t>50 copay 	</a:t>
            </a:r>
          </a:p>
          <a:p>
            <a:pPr>
              <a:buClr>
                <a:srgbClr val="29ABE2"/>
              </a:buClr>
              <a:buFont typeface="Wingdings" panose="05000000000000000000" pitchFamily="2" charset="2"/>
              <a:buChar char="§"/>
            </a:pPr>
            <a:r>
              <a:rPr lang="en-US" dirty="0">
                <a:solidFill>
                  <a:schemeClr val="tx1"/>
                </a:solidFill>
              </a:rPr>
              <a:t>Hospital Fee/ Admission	$200 copay	</a:t>
            </a:r>
            <a:r>
              <a:rPr lang="en-US" dirty="0" smtClean="0">
                <a:solidFill>
                  <a:schemeClr val="tx1"/>
                </a:solidFill>
              </a:rPr>
              <a:t>		$</a:t>
            </a:r>
            <a:r>
              <a:rPr lang="en-US" dirty="0">
                <a:solidFill>
                  <a:schemeClr val="tx1"/>
                </a:solidFill>
              </a:rPr>
              <a:t>200 copay	</a:t>
            </a:r>
          </a:p>
          <a:p>
            <a:pPr>
              <a:buClr>
                <a:srgbClr val="29ABE2"/>
              </a:buClr>
              <a:buFont typeface="Wingdings" panose="05000000000000000000" pitchFamily="2" charset="2"/>
              <a:buChar char="§"/>
            </a:pPr>
            <a:r>
              <a:rPr lang="en-US" dirty="0">
                <a:solidFill>
                  <a:schemeClr val="tx1"/>
                </a:solidFill>
              </a:rPr>
              <a:t>Prescription Drugs		</a:t>
            </a:r>
            <a:r>
              <a:rPr lang="en-US" dirty="0" smtClean="0">
                <a:solidFill>
                  <a:schemeClr val="tx1"/>
                </a:solidFill>
              </a:rPr>
              <a:t>$10/$25/$50 (30 day)	$10/$25 (100 day)</a:t>
            </a:r>
            <a:endParaRPr lang="en-US" dirty="0">
              <a:solidFill>
                <a:schemeClr val="tx1"/>
              </a:solidFill>
            </a:endParaRPr>
          </a:p>
          <a:p>
            <a:pPr marL="45720" indent="0">
              <a:buClr>
                <a:srgbClr val="29ABE2"/>
              </a:buClr>
              <a:buNone/>
            </a:pPr>
            <a:r>
              <a:rPr lang="en-US" dirty="0">
                <a:solidFill>
                  <a:schemeClr val="tx1"/>
                </a:solidFill>
              </a:rPr>
              <a:t>	</a:t>
            </a:r>
            <a:r>
              <a:rPr lang="en-US" dirty="0" smtClean="0">
                <a:solidFill>
                  <a:schemeClr val="tx1"/>
                </a:solidFill>
              </a:rPr>
              <a:t>			$20/$50/$100 (90 day)</a:t>
            </a:r>
            <a:endParaRPr lang="en-US" dirty="0">
              <a:solidFill>
                <a:schemeClr val="tx1"/>
              </a:solidFill>
            </a:endParaRPr>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270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144588"/>
            <a:ext cx="10515600" cy="4888094"/>
          </a:xfrm>
        </p:spPr>
        <p:txBody>
          <a:bodyPr>
            <a:normAutofit/>
          </a:bodyPr>
          <a:lstStyle/>
          <a:p>
            <a:pPr>
              <a:buClr>
                <a:srgbClr val="29ABE2"/>
              </a:buClr>
              <a:buFont typeface="Wingdings" panose="05000000000000000000" pitchFamily="2" charset="2"/>
              <a:buChar char="§"/>
            </a:pPr>
            <a:r>
              <a:rPr lang="en-US" sz="2400" dirty="0">
                <a:solidFill>
                  <a:schemeClr val="tx1"/>
                </a:solidFill>
              </a:rPr>
              <a:t>Annual Hearing Exam	</a:t>
            </a:r>
            <a:r>
              <a:rPr lang="en-US" sz="2400" dirty="0" smtClean="0">
                <a:solidFill>
                  <a:schemeClr val="tx1"/>
                </a:solidFill>
              </a:rPr>
              <a:t>No </a:t>
            </a:r>
            <a:r>
              <a:rPr lang="en-US" sz="2400" dirty="0">
                <a:solidFill>
                  <a:schemeClr val="tx1"/>
                </a:solidFill>
              </a:rPr>
              <a:t>charge	</a:t>
            </a:r>
            <a:r>
              <a:rPr lang="en-US" sz="2400" dirty="0" smtClean="0">
                <a:solidFill>
                  <a:schemeClr val="tx1"/>
                </a:solidFill>
              </a:rPr>
              <a:t>		No </a:t>
            </a:r>
            <a:r>
              <a:rPr lang="en-US" sz="2400" dirty="0">
                <a:solidFill>
                  <a:schemeClr val="tx1"/>
                </a:solidFill>
              </a:rPr>
              <a:t>charge	</a:t>
            </a:r>
          </a:p>
          <a:p>
            <a:pPr>
              <a:buClr>
                <a:srgbClr val="29ABE2"/>
              </a:buClr>
              <a:buFont typeface="Wingdings" panose="05000000000000000000" pitchFamily="2" charset="2"/>
              <a:buChar char="§"/>
            </a:pPr>
            <a:r>
              <a:rPr lang="en-US" sz="2400" dirty="0">
                <a:solidFill>
                  <a:schemeClr val="tx1"/>
                </a:solidFill>
              </a:rPr>
              <a:t>Hearing Aid 	</a:t>
            </a:r>
            <a:r>
              <a:rPr lang="en-US" sz="2400" dirty="0" smtClean="0">
                <a:solidFill>
                  <a:schemeClr val="tx1"/>
                </a:solidFill>
              </a:rPr>
              <a:t>	</a:t>
            </a:r>
            <a:r>
              <a:rPr lang="en-US" sz="2400" dirty="0">
                <a:solidFill>
                  <a:schemeClr val="tx1"/>
                </a:solidFill>
              </a:rPr>
              <a:t>	Plan pays up to $</a:t>
            </a:r>
            <a:r>
              <a:rPr lang="en-US" sz="2400" dirty="0" smtClean="0">
                <a:solidFill>
                  <a:schemeClr val="tx1"/>
                </a:solidFill>
              </a:rPr>
              <a:t>500		Plan </a:t>
            </a:r>
            <a:r>
              <a:rPr lang="en-US" sz="2400" dirty="0">
                <a:solidFill>
                  <a:schemeClr val="tx1"/>
                </a:solidFill>
              </a:rPr>
              <a:t>pays up </a:t>
            </a:r>
            <a:r>
              <a:rPr lang="en-US" sz="2400" dirty="0" smtClean="0">
                <a:solidFill>
                  <a:schemeClr val="tx1"/>
                </a:solidFill>
              </a:rPr>
              <a:t>to $1000</a:t>
            </a:r>
            <a:r>
              <a:rPr lang="en-US" sz="2400" dirty="0">
                <a:solidFill>
                  <a:schemeClr val="tx1"/>
                </a:solidFill>
              </a:rPr>
              <a:t>	</a:t>
            </a:r>
            <a:endParaRPr lang="en-US" sz="2400" dirty="0" smtClean="0">
              <a:solidFill>
                <a:schemeClr val="tx1"/>
              </a:solidFill>
            </a:endParaRPr>
          </a:p>
          <a:p>
            <a:pPr>
              <a:buClr>
                <a:srgbClr val="29ABE2"/>
              </a:buClr>
              <a:buFont typeface="Wingdings" panose="05000000000000000000" pitchFamily="2" charset="2"/>
              <a:buChar char="§"/>
            </a:pPr>
            <a:r>
              <a:rPr lang="en-US" sz="2400" dirty="0" smtClean="0">
                <a:solidFill>
                  <a:schemeClr val="tx1"/>
                </a:solidFill>
              </a:rPr>
              <a:t>Annual </a:t>
            </a:r>
            <a:r>
              <a:rPr lang="en-US" sz="2400" dirty="0">
                <a:solidFill>
                  <a:schemeClr val="tx1"/>
                </a:solidFill>
              </a:rPr>
              <a:t>Vision Exam	</a:t>
            </a:r>
            <a:r>
              <a:rPr lang="en-US" sz="2400" dirty="0" smtClean="0">
                <a:solidFill>
                  <a:schemeClr val="tx1"/>
                </a:solidFill>
              </a:rPr>
              <a:t>	$</a:t>
            </a:r>
            <a:r>
              <a:rPr lang="en-US" sz="2400" dirty="0">
                <a:solidFill>
                  <a:schemeClr val="tx1"/>
                </a:solidFill>
              </a:rPr>
              <a:t>15 copay 	</a:t>
            </a:r>
            <a:r>
              <a:rPr lang="en-US" sz="2400" dirty="0" smtClean="0">
                <a:solidFill>
                  <a:schemeClr val="tx1"/>
                </a:solidFill>
              </a:rPr>
              <a:t>		$</a:t>
            </a:r>
            <a:r>
              <a:rPr lang="en-US" sz="2400" dirty="0">
                <a:solidFill>
                  <a:schemeClr val="tx1"/>
                </a:solidFill>
              </a:rPr>
              <a:t>15 copay 	</a:t>
            </a:r>
          </a:p>
          <a:p>
            <a:pPr>
              <a:buClr>
                <a:srgbClr val="29ABE2"/>
              </a:buClr>
              <a:buFont typeface="Wingdings" panose="05000000000000000000" pitchFamily="2" charset="2"/>
              <a:buChar char="§"/>
            </a:pPr>
            <a:r>
              <a:rPr lang="en-US" sz="2400" dirty="0">
                <a:solidFill>
                  <a:schemeClr val="tx1"/>
                </a:solidFill>
              </a:rPr>
              <a:t>Eyewear Allowance 	</a:t>
            </a:r>
            <a:r>
              <a:rPr lang="en-US" sz="2400" dirty="0" smtClean="0">
                <a:solidFill>
                  <a:schemeClr val="tx1"/>
                </a:solidFill>
              </a:rPr>
              <a:t>	Plan pays $70/$105		Plan pays $150</a:t>
            </a:r>
            <a:r>
              <a:rPr lang="en-US" sz="2400" dirty="0">
                <a:solidFill>
                  <a:schemeClr val="tx1"/>
                </a:solidFill>
              </a:rPr>
              <a:t>	</a:t>
            </a:r>
          </a:p>
          <a:p>
            <a:pPr>
              <a:buClr>
                <a:srgbClr val="29ABE2"/>
              </a:buClr>
              <a:buFont typeface="Wingdings" panose="05000000000000000000" pitchFamily="2" charset="2"/>
              <a:buChar char="§"/>
            </a:pPr>
            <a:r>
              <a:rPr lang="en-US" sz="2400" dirty="0">
                <a:solidFill>
                  <a:schemeClr val="tx1"/>
                </a:solidFill>
              </a:rPr>
              <a:t>COST PER MONTH	</a:t>
            </a:r>
            <a:r>
              <a:rPr lang="en-US" sz="2400" dirty="0" smtClean="0">
                <a:solidFill>
                  <a:schemeClr val="tx1"/>
                </a:solidFill>
              </a:rPr>
              <a:t>	$</a:t>
            </a:r>
            <a:r>
              <a:rPr lang="en-US" sz="2400" dirty="0">
                <a:solidFill>
                  <a:schemeClr val="tx1"/>
                </a:solidFill>
              </a:rPr>
              <a:t>379 	</a:t>
            </a:r>
            <a:r>
              <a:rPr lang="en-US" sz="2400" dirty="0" smtClean="0">
                <a:solidFill>
                  <a:schemeClr val="tx1"/>
                </a:solidFill>
              </a:rPr>
              <a:t>			$</a:t>
            </a:r>
            <a:r>
              <a:rPr lang="en-US" sz="2400" dirty="0">
                <a:solidFill>
                  <a:schemeClr val="tx1"/>
                </a:solidFill>
              </a:rPr>
              <a:t>198	</a:t>
            </a:r>
            <a:endParaRPr lang="en-US" sz="2400" dirty="0" smtClean="0">
              <a:solidFill>
                <a:schemeClr val="tx1"/>
              </a:solidFill>
            </a:endParaRPr>
          </a:p>
          <a:p>
            <a:pPr marL="0" indent="0">
              <a:buNone/>
            </a:pPr>
            <a:endParaRPr lang="en-US" sz="2400" dirty="0">
              <a:solidFill>
                <a:schemeClr val="tx1"/>
              </a:solidFill>
            </a:endParaRPr>
          </a:p>
          <a:p>
            <a:pPr>
              <a:lnSpc>
                <a:spcPct val="100000"/>
              </a:lnSpc>
              <a:spcBef>
                <a:spcPts val="0"/>
              </a:spcBef>
              <a:spcAft>
                <a:spcPts val="0"/>
              </a:spcAft>
            </a:pPr>
            <a:r>
              <a:rPr lang="en-US" sz="2000" dirty="0">
                <a:solidFill>
                  <a:schemeClr val="tx1"/>
                </a:solidFill>
              </a:rPr>
              <a:t>If you are enrolled in one of these Advantage Plans, voluntary dental HMO and PPO coverages are </a:t>
            </a:r>
            <a:r>
              <a:rPr lang="en-US" sz="2000" dirty="0" smtClean="0">
                <a:solidFill>
                  <a:schemeClr val="tx1"/>
                </a:solidFill>
              </a:rPr>
              <a:t>available: </a:t>
            </a:r>
          </a:p>
          <a:p>
            <a:pPr marL="0" indent="0">
              <a:lnSpc>
                <a:spcPct val="100000"/>
              </a:lnSpc>
              <a:spcBef>
                <a:spcPts val="0"/>
              </a:spcBef>
              <a:spcAft>
                <a:spcPts val="0"/>
              </a:spcAft>
              <a:buNone/>
            </a:pPr>
            <a:r>
              <a:rPr lang="it-IT" sz="2000" dirty="0"/>
              <a:t> </a:t>
            </a:r>
            <a:r>
              <a:rPr lang="it-IT" sz="2000" dirty="0" smtClean="0"/>
              <a:t>   </a:t>
            </a:r>
            <a:r>
              <a:rPr lang="it-IT" sz="2000" dirty="0" smtClean="0">
                <a:solidFill>
                  <a:schemeClr val="tx1"/>
                </a:solidFill>
              </a:rPr>
              <a:t>DeltaCare </a:t>
            </a:r>
            <a:r>
              <a:rPr lang="it-IT" sz="2000" dirty="0">
                <a:solidFill>
                  <a:schemeClr val="tx1"/>
                </a:solidFill>
              </a:rPr>
              <a:t>USA HMO $</a:t>
            </a:r>
            <a:r>
              <a:rPr lang="it-IT" sz="2000" dirty="0" smtClean="0">
                <a:solidFill>
                  <a:schemeClr val="tx1"/>
                </a:solidFill>
              </a:rPr>
              <a:t>15 OR Delta</a:t>
            </a:r>
            <a:r>
              <a:rPr lang="en-US" sz="2000" dirty="0" smtClean="0">
                <a:solidFill>
                  <a:schemeClr val="tx1"/>
                </a:solidFill>
              </a:rPr>
              <a:t> </a:t>
            </a:r>
            <a:r>
              <a:rPr lang="en-US" sz="2000" dirty="0">
                <a:solidFill>
                  <a:schemeClr val="tx1"/>
                </a:solidFill>
              </a:rPr>
              <a:t>Dental PPO $62 </a:t>
            </a:r>
            <a:r>
              <a:rPr lang="en-US" dirty="0">
                <a:solidFill>
                  <a:schemeClr val="tx1"/>
                </a:solidFill>
              </a:rPr>
              <a:t>	</a:t>
            </a:r>
          </a:p>
          <a:p>
            <a:endParaRPr lang="en-US" dirty="0"/>
          </a:p>
          <a:p>
            <a:endParaRPr lang="en-US" dirty="0"/>
          </a:p>
        </p:txBody>
      </p:sp>
      <p:sp>
        <p:nvSpPr>
          <p:cNvPr id="4" name="Rectangle 3"/>
          <p:cNvSpPr/>
          <p:nvPr/>
        </p:nvSpPr>
        <p:spPr>
          <a:xfrm>
            <a:off x="4506525" y="795327"/>
            <a:ext cx="5745099" cy="369332"/>
          </a:xfrm>
          <a:prstGeom prst="rect">
            <a:avLst/>
          </a:prstGeom>
        </p:spPr>
        <p:txBody>
          <a:bodyPr wrap="none">
            <a:spAutoFit/>
          </a:bodyPr>
          <a:lstStyle/>
          <a:p>
            <a:r>
              <a:rPr lang="en-US" b="1" dirty="0"/>
              <a:t>UHC Medicare Advantage 	</a:t>
            </a:r>
            <a:r>
              <a:rPr lang="en-US" b="1" dirty="0" smtClean="0"/>
              <a:t>         Kaiser </a:t>
            </a:r>
            <a:r>
              <a:rPr lang="en-US" b="1" dirty="0"/>
              <a:t>Senior Advantage</a:t>
            </a:r>
            <a:endParaRPr lang="en-US" dirty="0"/>
          </a:p>
        </p:txBody>
      </p:sp>
      <p:sp>
        <p:nvSpPr>
          <p:cNvPr id="5"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0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Contact Information</a:t>
            </a:r>
            <a:endParaRPr lang="en-US" dirty="0"/>
          </a:p>
        </p:txBody>
      </p:sp>
      <p:sp>
        <p:nvSpPr>
          <p:cNvPr id="3" name="Content Placeholder 2"/>
          <p:cNvSpPr>
            <a:spLocks noGrp="1"/>
          </p:cNvSpPr>
          <p:nvPr>
            <p:ph idx="1"/>
          </p:nvPr>
        </p:nvSpPr>
        <p:spPr/>
        <p:txBody>
          <a:bodyPr>
            <a:normAutofit/>
          </a:bodyPr>
          <a:lstStyle/>
          <a:p>
            <a:pPr lvl="0">
              <a:lnSpc>
                <a:spcPct val="120000"/>
              </a:lnSpc>
              <a:buClr>
                <a:srgbClr val="29ABE2"/>
              </a:buClr>
              <a:buFont typeface="Wingdings" panose="05000000000000000000" pitchFamily="2" charset="2"/>
              <a:buChar char="§"/>
            </a:pPr>
            <a:r>
              <a:rPr lang="en-US" sz="2400" dirty="0">
                <a:solidFill>
                  <a:schemeClr val="tx1"/>
                </a:solidFill>
                <a:ea typeface="Arial" charset="0"/>
                <a:cs typeface="Arial" charset="0"/>
              </a:rPr>
              <a:t>If you have questions about the VEBA Post 65 Plan, please contact VEBA Member Services at </a:t>
            </a:r>
            <a:r>
              <a:rPr lang="en-US" sz="2400" b="1" dirty="0">
                <a:solidFill>
                  <a:schemeClr val="tx1"/>
                </a:solidFill>
                <a:ea typeface="Arial" charset="0"/>
                <a:cs typeface="Arial" charset="0"/>
              </a:rPr>
              <a:t>619-961-2047</a:t>
            </a:r>
            <a:r>
              <a:rPr lang="en-US" sz="2400" dirty="0">
                <a:solidFill>
                  <a:schemeClr val="tx1"/>
                </a:solidFill>
                <a:ea typeface="Arial" charset="0"/>
                <a:cs typeface="Arial" charset="0"/>
              </a:rPr>
              <a:t> or </a:t>
            </a:r>
            <a:r>
              <a:rPr lang="en-US" sz="2400" dirty="0" smtClean="0">
                <a:solidFill>
                  <a:schemeClr val="tx1"/>
                </a:solidFill>
                <a:ea typeface="Arial" charset="0"/>
                <a:cs typeface="Arial" charset="0"/>
              </a:rPr>
              <a:t>send </a:t>
            </a:r>
            <a:r>
              <a:rPr lang="en-US" sz="2400" dirty="0">
                <a:solidFill>
                  <a:schemeClr val="tx1"/>
                </a:solidFill>
                <a:ea typeface="Arial" charset="0"/>
                <a:cs typeface="Arial" charset="0"/>
              </a:rPr>
              <a:t>an email to:  </a:t>
            </a:r>
            <a:r>
              <a:rPr lang="en-US" sz="2400" b="1" dirty="0" smtClean="0">
                <a:solidFill>
                  <a:schemeClr val="tx1"/>
                </a:solidFill>
                <a:ea typeface="Arial" charset="0"/>
                <a:cs typeface="Arial" charset="0"/>
              </a:rPr>
              <a:t>post65inquiries@mcgregorinc.com</a:t>
            </a:r>
            <a:endParaRPr lang="en-US" sz="2400" b="1" dirty="0">
              <a:solidFill>
                <a:schemeClr val="tx1"/>
              </a:solidFill>
              <a:ea typeface="Arial" charset="0"/>
              <a:cs typeface="Arial" charset="0"/>
            </a:endParaRPr>
          </a:p>
          <a:p>
            <a:pPr lvl="0">
              <a:lnSpc>
                <a:spcPct val="120000"/>
              </a:lnSpc>
              <a:buClr>
                <a:srgbClr val="29ABE2"/>
              </a:buClr>
              <a:buFont typeface="Wingdings" panose="05000000000000000000" pitchFamily="2" charset="2"/>
              <a:buChar char="§"/>
            </a:pPr>
            <a:r>
              <a:rPr lang="en-US" sz="2400" dirty="0" smtClean="0">
                <a:solidFill>
                  <a:schemeClr val="tx1"/>
                </a:solidFill>
                <a:ea typeface="Arial" charset="0"/>
                <a:cs typeface="Arial" charset="0"/>
              </a:rPr>
              <a:t>Social </a:t>
            </a:r>
            <a:r>
              <a:rPr lang="en-US" sz="2400" dirty="0">
                <a:solidFill>
                  <a:schemeClr val="tx1"/>
                </a:solidFill>
                <a:ea typeface="Arial" charset="0"/>
                <a:cs typeface="Arial" charset="0"/>
              </a:rPr>
              <a:t>Security: </a:t>
            </a:r>
            <a:r>
              <a:rPr lang="en-US" sz="2400" b="1" dirty="0">
                <a:solidFill>
                  <a:schemeClr val="tx1"/>
                </a:solidFill>
                <a:ea typeface="Arial" charset="0"/>
                <a:cs typeface="Arial" charset="0"/>
              </a:rPr>
              <a:t>1-800-772-1213</a:t>
            </a:r>
            <a:r>
              <a:rPr lang="en-US" sz="2400" dirty="0">
                <a:solidFill>
                  <a:schemeClr val="tx1"/>
                </a:solidFill>
                <a:ea typeface="Arial" charset="0"/>
                <a:cs typeface="Arial" charset="0"/>
              </a:rPr>
              <a:t> (TTY </a:t>
            </a:r>
            <a:r>
              <a:rPr lang="en-US" sz="2400" b="1" dirty="0">
                <a:solidFill>
                  <a:schemeClr val="tx1"/>
                </a:solidFill>
                <a:ea typeface="Arial" charset="0"/>
                <a:cs typeface="Arial" charset="0"/>
              </a:rPr>
              <a:t>1-800-325-0778</a:t>
            </a:r>
            <a:r>
              <a:rPr lang="en-US" sz="2400" dirty="0">
                <a:solidFill>
                  <a:schemeClr val="tx1"/>
                </a:solidFill>
                <a:ea typeface="Arial" charset="0"/>
                <a:cs typeface="Arial" charset="0"/>
              </a:rPr>
              <a:t>), Monday through Friday, 7 a.m. to 7 p.m.</a:t>
            </a:r>
          </a:p>
          <a:p>
            <a:pPr>
              <a:lnSpc>
                <a:spcPct val="120000"/>
              </a:lnSpc>
              <a:buClr>
                <a:srgbClr val="29ABE2"/>
              </a:buClr>
              <a:buFont typeface="Wingdings" panose="05000000000000000000" pitchFamily="2" charset="2"/>
              <a:buChar char="§"/>
            </a:pPr>
            <a:r>
              <a:rPr lang="en-US" sz="2400" dirty="0">
                <a:solidFill>
                  <a:schemeClr val="tx1"/>
                </a:solidFill>
                <a:ea typeface="Arial" charset="0"/>
                <a:cs typeface="Arial" charset="0"/>
              </a:rPr>
              <a:t>Medicare: </a:t>
            </a:r>
            <a:r>
              <a:rPr lang="en-US" sz="2400" b="1" dirty="0">
                <a:solidFill>
                  <a:schemeClr val="tx1"/>
                </a:solidFill>
                <a:ea typeface="Arial" charset="0"/>
                <a:cs typeface="Arial" charset="0"/>
              </a:rPr>
              <a:t>1-800-MEDICARE</a:t>
            </a:r>
            <a:r>
              <a:rPr lang="en-US" sz="2400" dirty="0">
                <a:solidFill>
                  <a:schemeClr val="tx1"/>
                </a:solidFill>
                <a:ea typeface="Arial" charset="0"/>
                <a:cs typeface="Arial" charset="0"/>
              </a:rPr>
              <a:t> (</a:t>
            </a:r>
            <a:r>
              <a:rPr lang="en-US" sz="2400" b="1" dirty="0">
                <a:solidFill>
                  <a:schemeClr val="tx1"/>
                </a:solidFill>
                <a:ea typeface="Arial" charset="0"/>
                <a:cs typeface="Arial" charset="0"/>
              </a:rPr>
              <a:t>1-800-633-4227</a:t>
            </a:r>
            <a:r>
              <a:rPr lang="en-US" sz="2400" dirty="0">
                <a:solidFill>
                  <a:schemeClr val="tx1"/>
                </a:solidFill>
                <a:ea typeface="Arial" charset="0"/>
                <a:cs typeface="Arial" charset="0"/>
              </a:rPr>
              <a:t>) TTY </a:t>
            </a:r>
            <a:r>
              <a:rPr lang="en-US" sz="2400" b="1" dirty="0">
                <a:solidFill>
                  <a:schemeClr val="tx1"/>
                </a:solidFill>
                <a:ea typeface="Arial" charset="0"/>
                <a:cs typeface="Arial" charset="0"/>
              </a:rPr>
              <a:t>1-877-486-2048,</a:t>
            </a:r>
            <a:r>
              <a:rPr lang="en-US" sz="2400" dirty="0">
                <a:solidFill>
                  <a:schemeClr val="tx1"/>
                </a:solidFill>
                <a:ea typeface="Arial" charset="0"/>
                <a:cs typeface="Arial" charset="0"/>
              </a:rPr>
              <a:t> </a:t>
            </a:r>
            <a:br>
              <a:rPr lang="en-US" sz="2400" dirty="0">
                <a:solidFill>
                  <a:schemeClr val="tx1"/>
                </a:solidFill>
                <a:ea typeface="Arial" charset="0"/>
                <a:cs typeface="Arial" charset="0"/>
              </a:rPr>
            </a:br>
            <a:r>
              <a:rPr lang="en-US" sz="2400" dirty="0">
                <a:solidFill>
                  <a:schemeClr val="tx1"/>
                </a:solidFill>
                <a:ea typeface="Arial" charset="0"/>
                <a:cs typeface="Arial" charset="0"/>
              </a:rPr>
              <a:t>24 hours a day, 7 days a week. </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7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49979"/>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1588168"/>
            <a:ext cx="6899564" cy="1010653"/>
          </a:xfrm>
          <a:solidFill>
            <a:schemeClr val="bg1"/>
          </a:solidFill>
        </p:spPr>
        <p:txBody>
          <a:bodyPr>
            <a:normAutofit/>
          </a:bodyPr>
          <a:lstStyle/>
          <a:p>
            <a:r>
              <a:rPr lang="en-US" dirty="0" smtClean="0"/>
              <a:t>  </a:t>
            </a:r>
            <a:r>
              <a:rPr lang="en-US" dirty="0" smtClean="0">
                <a:latin typeface="Palatino Linotype" panose="02040502050505030304" pitchFamily="18" charset="0"/>
              </a:rPr>
              <a:t>QUESTIONS &amp; WRAP UP</a:t>
            </a:r>
            <a:endParaRPr lang="en-US" dirty="0">
              <a:latin typeface="Palatino Linotype" panose="02040502050505030304" pitchFamily="18" charset="0"/>
            </a:endParaRPr>
          </a:p>
        </p:txBody>
      </p:sp>
      <p:sp>
        <p:nvSpPr>
          <p:cNvPr id="8" name="Flowchart: Process 7"/>
          <p:cNvSpPr/>
          <p:nvPr/>
        </p:nvSpPr>
        <p:spPr>
          <a:xfrm>
            <a:off x="8261684" y="5140993"/>
            <a:ext cx="3930316" cy="151648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 VEBA for Letterhead.png"/>
          <p:cNvPicPr/>
          <p:nvPr/>
        </p:nvPicPr>
        <p:blipFill>
          <a:blip r:embed="rId4" cstate="email">
            <a:extLst>
              <a:ext uri="{28A0092B-C50C-407E-A947-70E740481C1C}">
                <a14:useLocalDpi xmlns:a14="http://schemas.microsoft.com/office/drawing/2010/main"/>
              </a:ext>
            </a:extLst>
          </a:blip>
          <a:stretch>
            <a:fillRect/>
          </a:stretch>
        </p:blipFill>
        <p:spPr>
          <a:xfrm>
            <a:off x="8671558" y="5327951"/>
            <a:ext cx="3142918" cy="1108208"/>
          </a:xfrm>
          <a:prstGeom prst="rect">
            <a:avLst/>
          </a:prstGeom>
        </p:spPr>
      </p:pic>
    </p:spTree>
    <p:extLst>
      <p:ext uri="{BB962C8B-B14F-4D97-AF65-F5344CB8AC3E}">
        <p14:creationId xmlns:p14="http://schemas.microsoft.com/office/powerpoint/2010/main" val="354523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716440"/>
            <a:ext cx="10515600" cy="779462"/>
          </a:xfrm>
        </p:spPr>
        <p:txBody>
          <a:bodyPr>
            <a:noAutofit/>
          </a:bodyPr>
          <a:lstStyle/>
          <a:p>
            <a:r>
              <a:rPr lang="en-US" sz="2000" b="1" dirty="0" smtClean="0">
                <a:latin typeface="Corbel" panose="020B0503020204020204" pitchFamily="34" charset="0"/>
              </a:rPr>
              <a:t>Prepared by Gallagher Benefit Services, Inc. on Behalf of California Schools VEBA</a:t>
            </a:r>
            <a:endParaRPr lang="en-US" sz="2000" b="1" dirty="0">
              <a:latin typeface="Corbel" panose="020B0503020204020204" pitchFamily="34" charset="0"/>
            </a:endParaRPr>
          </a:p>
        </p:txBody>
      </p:sp>
      <p:sp>
        <p:nvSpPr>
          <p:cNvPr id="4" name="Content Placeholder 3"/>
          <p:cNvSpPr>
            <a:spLocks noGrp="1"/>
          </p:cNvSpPr>
          <p:nvPr>
            <p:ph idx="1"/>
          </p:nvPr>
        </p:nvSpPr>
        <p:spPr>
          <a:xfrm>
            <a:off x="838200" y="3396343"/>
            <a:ext cx="10515600" cy="2339440"/>
          </a:xfrm>
        </p:spPr>
        <p:txBody>
          <a:bodyPr>
            <a:normAutofit fontScale="47500" lnSpcReduction="20000"/>
          </a:bodyPr>
          <a:lstStyle/>
          <a:p>
            <a:pPr marL="0" indent="0">
              <a:buNone/>
            </a:pPr>
            <a:r>
              <a:rPr lang="en-US" dirty="0" smtClean="0">
                <a:latin typeface="Corbel" panose="020B0503020204020204" pitchFamily="34" charset="0"/>
              </a:rPr>
              <a:t>This presentation is </a:t>
            </a:r>
            <a:r>
              <a:rPr lang="en-US" dirty="0">
                <a:latin typeface="Corbel" panose="020B0503020204020204" pitchFamily="34" charset="0"/>
              </a:rPr>
              <a:t>an outline of the coverages proposed by the carrier(s) based upon the information provided by your company.  It does not include all the terms, coverages, exclusions, limitations, and conditions of the actual contract language.  See the policies and contracts for actual language.  This proposal (analyses, report, etc.) is not a contract and offers no contractual obligation on behalf of GBS</a:t>
            </a:r>
            <a:r>
              <a:rPr lang="en-US" dirty="0" smtClean="0">
                <a:latin typeface="Corbel" panose="020B0503020204020204" pitchFamily="34" charset="0"/>
              </a:rPr>
              <a:t>.</a:t>
            </a:r>
            <a:endParaRPr lang="en-US" dirty="0">
              <a:latin typeface="Corbel" panose="020B0503020204020204" pitchFamily="34" charset="0"/>
            </a:endParaRPr>
          </a:p>
          <a:p>
            <a:pPr marL="0" indent="0">
              <a:buNone/>
            </a:pPr>
            <a:r>
              <a:rPr lang="en-US" dirty="0" smtClean="0">
                <a:latin typeface="Corbel" panose="020B0503020204020204" pitchFamily="34" charset="0"/>
              </a:rPr>
              <a:t>This </a:t>
            </a:r>
            <a:r>
              <a:rPr lang="en-US" dirty="0">
                <a:latin typeface="Corbel" panose="020B0503020204020204" pitchFamily="34" charset="0"/>
              </a:rPr>
              <a:t>analysis is for illustrative purposes only, and is not a proposal for coverage or a guarantee of future expenses, claims costs, managed care savings, etc. There are many variables that can affect future health care costs including utilization patterns, catastrophic claims, changes in plan design, health care trend increases, etc.  This analysis does not amend, extend, or alter the coverage provided by the actual insurance policies and contracts.  See your policy or contact us for specific information or further details in this regard</a:t>
            </a:r>
            <a:r>
              <a:rPr lang="en-US" dirty="0" smtClean="0">
                <a:latin typeface="Corbel" panose="020B0503020204020204" pitchFamily="34" charset="0"/>
              </a:rPr>
              <a:t>.</a:t>
            </a:r>
            <a:endParaRPr lang="en-US" dirty="0">
              <a:latin typeface="Corbel" panose="020B0503020204020204" pitchFamily="34" charset="0"/>
            </a:endParaRPr>
          </a:p>
          <a:p>
            <a:pPr marL="0" indent="0">
              <a:buNone/>
            </a:pPr>
            <a:r>
              <a:rPr lang="en-US" dirty="0" smtClean="0">
                <a:latin typeface="Corbel" panose="020B0503020204020204" pitchFamily="34" charset="0"/>
              </a:rPr>
              <a:t>This </a:t>
            </a:r>
            <a:r>
              <a:rPr lang="en-US" dirty="0">
                <a:latin typeface="Corbel" panose="020B0503020204020204" pitchFamily="34" charset="0"/>
              </a:rPr>
              <a:t>document is an outline of the coverage proposed by the carrier(s), based on information provided by your company. It does not include all the terms, coverages, exclusions, limitations, and conditions of the actual contract language.  The policies themselves must be read for those details. The intent of this document is to provide you with general information about your employee benefit plans.  It does not necessarily address all the specific issues which may be applicable to you. It should not be construed as, nor is it intended to provide, legal advice. Questions regarding specific issues should be directed to your Human Resources/Benefits Department.</a:t>
            </a:r>
          </a:p>
          <a:p>
            <a:endParaRPr lang="en-US" dirty="0">
              <a:latin typeface="Corbel" panose="020B0503020204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7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5671" y="342536"/>
            <a:ext cx="10515600" cy="779462"/>
          </a:xfrm>
        </p:spPr>
        <p:txBody>
          <a:bodyPr>
            <a:noAutofit/>
          </a:bodyPr>
          <a:lstStyle/>
          <a:p>
            <a:r>
              <a:rPr lang="en-US" sz="4000" dirty="0" smtClean="0">
                <a:cs typeface="Arial" panose="020B0604020202020204" pitchFamily="34" charset="0"/>
              </a:rPr>
              <a:t>Who is VEBA</a:t>
            </a:r>
            <a:r>
              <a:rPr lang="en-US" sz="4000" dirty="0">
                <a:cs typeface="Arial" panose="020B0604020202020204" pitchFamily="34"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690092"/>
              </p:ext>
            </p:extLst>
          </p:nvPr>
        </p:nvGraphicFramePr>
        <p:xfrm>
          <a:off x="745671" y="986696"/>
          <a:ext cx="7293429" cy="48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1210" y="296289"/>
            <a:ext cx="2036619" cy="871956"/>
          </a:xfrm>
          <a:prstGeom prst="rect">
            <a:avLst/>
          </a:prstGeom>
        </p:spPr>
      </p:pic>
      <p:sp>
        <p:nvSpPr>
          <p:cNvPr id="5" name="Content Placeholder 8"/>
          <p:cNvSpPr txBox="1">
            <a:spLocks/>
          </p:cNvSpPr>
          <p:nvPr/>
        </p:nvSpPr>
        <p:spPr>
          <a:xfrm>
            <a:off x="8473134" y="2449035"/>
            <a:ext cx="3256594" cy="2517360"/>
          </a:xfrm>
          <a:prstGeom prst="rect">
            <a:avLst/>
          </a:prstGeom>
        </p:spPr>
        <p:txBody>
          <a:bodyPr/>
          <a:lstStyle>
            <a:lvl1pPr marL="169863" indent="-169863" algn="l" defTabSz="914400" rtl="0" eaLnBrk="1" latinLnBrk="0" hangingPunct="1">
              <a:lnSpc>
                <a:spcPct val="90000"/>
              </a:lnSpc>
              <a:spcBef>
                <a:spcPts val="1000"/>
              </a:spcBef>
              <a:buClr>
                <a:srgbClr val="009245"/>
              </a:buClr>
              <a:buFont typeface="Arial" panose="020B0604020202020204" pitchFamily="34" charset="0"/>
              <a:buChar char="•"/>
              <a:defRPr sz="20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0070C0"/>
              </a:buClr>
              <a:buFont typeface="Myriad Pro" panose="020B0503030403020204" pitchFamily="34" charset="0"/>
              <a:buChar char="−"/>
              <a:defRPr sz="18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FF0000"/>
              </a:buClr>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1800" b="1" dirty="0" smtClean="0">
                <a:solidFill>
                  <a:srgbClr val="29ABE2"/>
                </a:solidFill>
                <a:latin typeface="+mn-lt"/>
              </a:rPr>
              <a:t>VEBA Fast Facts</a:t>
            </a:r>
          </a:p>
          <a:p>
            <a:r>
              <a:rPr lang="en-US" sz="1600" dirty="0">
                <a:latin typeface="+mn-lt"/>
              </a:rPr>
              <a:t>Available only to public employers</a:t>
            </a:r>
          </a:p>
          <a:p>
            <a:r>
              <a:rPr lang="en-US" sz="1600" dirty="0" smtClean="0">
                <a:latin typeface="+mn-lt"/>
              </a:rPr>
              <a:t>66 participating public agencies and school districts</a:t>
            </a:r>
          </a:p>
          <a:p>
            <a:r>
              <a:rPr lang="en-US" sz="1600" dirty="0">
                <a:latin typeface="+mn-lt"/>
              </a:rPr>
              <a:t>Includes 4 of the top 10 largest </a:t>
            </a:r>
            <a:r>
              <a:rPr lang="en-US" sz="1600" dirty="0" smtClean="0">
                <a:latin typeface="+mn-lt"/>
              </a:rPr>
              <a:t>school districts </a:t>
            </a:r>
            <a:r>
              <a:rPr lang="en-US" sz="1600" dirty="0">
                <a:latin typeface="+mn-lt"/>
              </a:rPr>
              <a:t>in California</a:t>
            </a:r>
          </a:p>
          <a:p>
            <a:r>
              <a:rPr lang="en-US" sz="1600" dirty="0" smtClean="0">
                <a:latin typeface="+mn-lt"/>
              </a:rPr>
              <a:t>150,000 members</a:t>
            </a:r>
          </a:p>
          <a:p>
            <a:r>
              <a:rPr lang="en-US" sz="1600" dirty="0" smtClean="0">
                <a:latin typeface="+mn-lt"/>
              </a:rPr>
              <a:t>12,000 members added annually </a:t>
            </a:r>
            <a:endParaRPr lang="en-US" sz="1600" dirty="0">
              <a:latin typeface="+mn-lt"/>
            </a:endParaRPr>
          </a:p>
        </p:txBody>
      </p:sp>
      <p:sp>
        <p:nvSpPr>
          <p:cNvPr id="6" name="Rectangle 5"/>
          <p:cNvSpPr/>
          <p:nvPr/>
        </p:nvSpPr>
        <p:spPr>
          <a:xfrm>
            <a:off x="8371926" y="2082208"/>
            <a:ext cx="3459010" cy="3251014"/>
          </a:xfrm>
          <a:prstGeom prst="rect">
            <a:avLst/>
          </a:prstGeom>
          <a:noFill/>
          <a:ln>
            <a:solidFill>
              <a:srgbClr val="312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20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Medicare?</a:t>
            </a:r>
            <a:endParaRPr lang="en-US" dirty="0"/>
          </a:p>
        </p:txBody>
      </p:sp>
      <p:sp>
        <p:nvSpPr>
          <p:cNvPr id="3" name="Content Placeholder 2"/>
          <p:cNvSpPr>
            <a:spLocks noGrp="1"/>
          </p:cNvSpPr>
          <p:nvPr>
            <p:ph idx="1"/>
          </p:nvPr>
        </p:nvSpPr>
        <p:spPr/>
        <p:txBody>
          <a:bodyPr/>
          <a:lstStyle/>
          <a:p>
            <a:pPr lvl="0">
              <a:buClr>
                <a:srgbClr val="29ABE2"/>
              </a:buClr>
              <a:buFont typeface="Wingdings" panose="05000000000000000000" pitchFamily="2" charset="2"/>
              <a:buChar char="§"/>
            </a:pPr>
            <a:r>
              <a:rPr lang="en-US" dirty="0">
                <a:solidFill>
                  <a:schemeClr val="tx1"/>
                </a:solidFill>
                <a:ea typeface="Arial" charset="0"/>
                <a:cs typeface="Arial" charset="0"/>
              </a:rPr>
              <a:t>Medicare is a federally funded health insurance program.</a:t>
            </a:r>
            <a:br>
              <a:rPr lang="en-US" dirty="0">
                <a:solidFill>
                  <a:schemeClr val="tx1"/>
                </a:solidFill>
                <a:ea typeface="Arial" charset="0"/>
                <a:cs typeface="Arial" charset="0"/>
              </a:rPr>
            </a:br>
            <a:r>
              <a:rPr lang="en-US" dirty="0">
                <a:solidFill>
                  <a:schemeClr val="tx1"/>
                </a:solidFill>
                <a:ea typeface="Arial" charset="0"/>
                <a:cs typeface="Arial" charset="0"/>
              </a:rPr>
              <a:t>It includes Part A and Part B (known as Original Medicare).</a:t>
            </a:r>
          </a:p>
          <a:p>
            <a:pPr lvl="0">
              <a:buClr>
                <a:srgbClr val="29ABE2"/>
              </a:buClr>
              <a:buFont typeface="Wingdings" panose="05000000000000000000" pitchFamily="2" charset="2"/>
              <a:buChar char="§"/>
            </a:pPr>
            <a:r>
              <a:rPr lang="en-US" dirty="0">
                <a:solidFill>
                  <a:schemeClr val="tx1"/>
                </a:solidFill>
                <a:ea typeface="Arial" charset="0"/>
                <a:cs typeface="Arial" charset="0"/>
              </a:rPr>
              <a:t>Medicare was established in 1965.</a:t>
            </a:r>
          </a:p>
          <a:p>
            <a:pPr lvl="0">
              <a:buClr>
                <a:srgbClr val="29ABE2"/>
              </a:buClr>
              <a:buFont typeface="Wingdings" panose="05000000000000000000" pitchFamily="2" charset="2"/>
              <a:buChar char="§"/>
            </a:pPr>
            <a:r>
              <a:rPr lang="en-US" dirty="0">
                <a:solidFill>
                  <a:schemeClr val="tx1"/>
                </a:solidFill>
                <a:ea typeface="Arial" charset="0"/>
                <a:cs typeface="Arial" charset="0"/>
              </a:rPr>
              <a:t>Medicare is administered by the Centers for Medicare</a:t>
            </a:r>
            <a:br>
              <a:rPr lang="en-US" dirty="0">
                <a:solidFill>
                  <a:schemeClr val="tx1"/>
                </a:solidFill>
                <a:ea typeface="Arial" charset="0"/>
                <a:cs typeface="Arial" charset="0"/>
              </a:rPr>
            </a:br>
            <a:r>
              <a:rPr lang="en-US" dirty="0">
                <a:solidFill>
                  <a:schemeClr val="tx1"/>
                </a:solidFill>
                <a:ea typeface="Arial" charset="0"/>
                <a:cs typeface="Arial" charset="0"/>
              </a:rPr>
              <a:t>&amp; Medicaid Services (CMS).</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950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Join Medicare?</a:t>
            </a:r>
            <a:endParaRPr lang="en-US" dirty="0"/>
          </a:p>
        </p:txBody>
      </p:sp>
      <p:sp>
        <p:nvSpPr>
          <p:cNvPr id="3" name="Content Placeholder 2"/>
          <p:cNvSpPr>
            <a:spLocks noGrp="1"/>
          </p:cNvSpPr>
          <p:nvPr>
            <p:ph idx="1"/>
          </p:nvPr>
        </p:nvSpPr>
        <p:spPr/>
        <p:txBody>
          <a:bodyPr>
            <a:normAutofit/>
          </a:bodyPr>
          <a:lstStyle/>
          <a:p>
            <a:pPr lvl="0">
              <a:lnSpc>
                <a:spcPct val="100000"/>
              </a:lnSpc>
              <a:buClr>
                <a:srgbClr val="29ABE2"/>
              </a:buClr>
              <a:buFont typeface="Wingdings" panose="05000000000000000000" pitchFamily="2" charset="2"/>
              <a:buChar char="§"/>
            </a:pPr>
            <a:r>
              <a:rPr lang="en-US" dirty="0" smtClean="0">
                <a:solidFill>
                  <a:schemeClr val="tx1"/>
                </a:solidFill>
                <a:ea typeface="Arial" charset="0"/>
                <a:cs typeface="Arial" charset="0"/>
              </a:rPr>
              <a:t>People </a:t>
            </a:r>
            <a:r>
              <a:rPr lang="en-US" dirty="0">
                <a:solidFill>
                  <a:schemeClr val="tx1"/>
                </a:solidFill>
                <a:ea typeface="Arial" charset="0"/>
                <a:cs typeface="Arial" charset="0"/>
              </a:rPr>
              <a:t>65 or older </a:t>
            </a:r>
            <a:r>
              <a:rPr lang="en-US" dirty="0" smtClean="0">
                <a:solidFill>
                  <a:schemeClr val="tx1"/>
                </a:solidFill>
                <a:ea typeface="Arial" charset="0"/>
                <a:cs typeface="Arial" charset="0"/>
              </a:rPr>
              <a:t>or if </a:t>
            </a:r>
            <a:r>
              <a:rPr lang="en-US" dirty="0">
                <a:solidFill>
                  <a:schemeClr val="tx1"/>
                </a:solidFill>
                <a:ea typeface="Arial" charset="0"/>
                <a:cs typeface="Arial" charset="0"/>
              </a:rPr>
              <a:t>they or their spouses are eligible</a:t>
            </a:r>
            <a:br>
              <a:rPr lang="en-US" dirty="0">
                <a:solidFill>
                  <a:schemeClr val="tx1"/>
                </a:solidFill>
                <a:ea typeface="Arial" charset="0"/>
                <a:cs typeface="Arial" charset="0"/>
              </a:rPr>
            </a:br>
            <a:r>
              <a:rPr lang="en-US" dirty="0">
                <a:solidFill>
                  <a:schemeClr val="tx1"/>
                </a:solidFill>
                <a:ea typeface="Arial" charset="0"/>
                <a:cs typeface="Arial" charset="0"/>
              </a:rPr>
              <a:t>for Social Security</a:t>
            </a:r>
          </a:p>
          <a:p>
            <a:pPr lvl="0">
              <a:lnSpc>
                <a:spcPct val="100000"/>
              </a:lnSpc>
              <a:buClr>
                <a:srgbClr val="29ABE2"/>
              </a:buClr>
              <a:buFont typeface="Wingdings" panose="05000000000000000000" pitchFamily="2" charset="2"/>
              <a:buChar char="§"/>
            </a:pPr>
            <a:r>
              <a:rPr lang="en-US" dirty="0">
                <a:solidFill>
                  <a:schemeClr val="tx1"/>
                </a:solidFill>
                <a:ea typeface="Arial" charset="0"/>
                <a:cs typeface="Arial" charset="0"/>
              </a:rPr>
              <a:t>People under 65 who are disabled</a:t>
            </a:r>
          </a:p>
          <a:p>
            <a:pPr lvl="1">
              <a:lnSpc>
                <a:spcPct val="100000"/>
              </a:lnSpc>
            </a:pPr>
            <a:r>
              <a:rPr lang="en-US" sz="2200" dirty="0">
                <a:ea typeface="Arial" charset="0"/>
                <a:cs typeface="Arial" charset="0"/>
              </a:rPr>
              <a:t>Must be eligible for Social Security disability</a:t>
            </a:r>
          </a:p>
          <a:p>
            <a:pPr lvl="1">
              <a:lnSpc>
                <a:spcPct val="100000"/>
              </a:lnSpc>
            </a:pPr>
            <a:r>
              <a:rPr lang="en-US" sz="2200" dirty="0">
                <a:ea typeface="Arial" charset="0"/>
                <a:cs typeface="Arial" charset="0"/>
              </a:rPr>
              <a:t>Requires a 2-year waiting period</a:t>
            </a:r>
          </a:p>
          <a:p>
            <a:pPr lvl="0">
              <a:lnSpc>
                <a:spcPct val="100000"/>
              </a:lnSpc>
              <a:buClr>
                <a:srgbClr val="29ABE2"/>
              </a:buClr>
              <a:buFont typeface="Wingdings" panose="05000000000000000000" pitchFamily="2" charset="2"/>
              <a:buChar char="§"/>
            </a:pPr>
            <a:r>
              <a:rPr lang="en-US" dirty="0">
                <a:solidFill>
                  <a:schemeClr val="tx1"/>
                </a:solidFill>
                <a:ea typeface="Arial" charset="0"/>
                <a:cs typeface="Arial" charset="0"/>
              </a:rPr>
              <a:t>People of any age with end-stage renal (kidney) disease (ESRD)</a:t>
            </a:r>
          </a:p>
          <a:p>
            <a:pPr lvl="1">
              <a:lnSpc>
                <a:spcPct val="100000"/>
              </a:lnSpc>
            </a:pPr>
            <a:r>
              <a:rPr lang="en-US" sz="2200" dirty="0">
                <a:ea typeface="Arial" charset="0"/>
                <a:cs typeface="Arial" charset="0"/>
              </a:rPr>
              <a:t>Permanent kidney failure that requires dialysis</a:t>
            </a:r>
          </a:p>
          <a:p>
            <a:pPr lvl="1">
              <a:lnSpc>
                <a:spcPct val="100000"/>
              </a:lnSpc>
            </a:pPr>
            <a:r>
              <a:rPr lang="en-US" sz="2200" dirty="0">
                <a:ea typeface="Arial" charset="0"/>
                <a:cs typeface="Arial" charset="0"/>
              </a:rPr>
              <a:t>Needing a kidney transplant</a:t>
            </a:r>
          </a:p>
          <a:p>
            <a:pPr>
              <a:buClr>
                <a:srgbClr val="29ABE2"/>
              </a:buClr>
              <a:buFont typeface="Wingdings" panose="05000000000000000000" pitchFamily="2" charset="2"/>
              <a:buChar char="§"/>
            </a:pPr>
            <a:r>
              <a:rPr lang="en-US" dirty="0">
                <a:ea typeface="Arial" charset="0"/>
                <a:cs typeface="Arial" charset="0"/>
              </a:rPr>
              <a:t>People with amyotrophic lateral sclerosis (ALS) </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08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A</a:t>
            </a:r>
            <a:endParaRPr lang="en-US" dirty="0"/>
          </a:p>
        </p:txBody>
      </p:sp>
      <p:sp>
        <p:nvSpPr>
          <p:cNvPr id="3" name="Content Placeholder 2"/>
          <p:cNvSpPr>
            <a:spLocks noGrp="1"/>
          </p:cNvSpPr>
          <p:nvPr>
            <p:ph idx="1"/>
          </p:nvPr>
        </p:nvSpPr>
        <p:spPr/>
        <p:txBody>
          <a:bodyPr>
            <a:normAutofit/>
          </a:bodyPr>
          <a:lstStyle/>
          <a:p>
            <a:pPr marL="342900" lvl="0" indent="-342900">
              <a:spcBef>
                <a:spcPts val="1320"/>
              </a:spcBef>
              <a:buClr>
                <a:srgbClr val="52ABD5"/>
              </a:buClr>
              <a:buFont typeface="Wingdings" charset="2"/>
              <a:buChar char="§"/>
            </a:pPr>
            <a:r>
              <a:rPr lang="en-US" sz="2400" dirty="0">
                <a:solidFill>
                  <a:schemeClr val="tx1"/>
                </a:solidFill>
              </a:rPr>
              <a:t>Inpatient hospital care</a:t>
            </a:r>
          </a:p>
          <a:p>
            <a:pPr marL="342900" lvl="0" indent="-342900">
              <a:spcBef>
                <a:spcPts val="1320"/>
              </a:spcBef>
              <a:buClr>
                <a:srgbClr val="52ABD5"/>
              </a:buClr>
              <a:buFont typeface="Wingdings" charset="2"/>
              <a:buChar char="§"/>
            </a:pPr>
            <a:r>
              <a:rPr lang="en-US" sz="2400" dirty="0">
                <a:solidFill>
                  <a:schemeClr val="tx1"/>
                </a:solidFill>
              </a:rPr>
              <a:t>Skilled nursing facility care</a:t>
            </a:r>
          </a:p>
          <a:p>
            <a:pPr marL="342900" lvl="0" indent="-342900">
              <a:spcBef>
                <a:spcPts val="1320"/>
              </a:spcBef>
              <a:buClr>
                <a:srgbClr val="52ABD5"/>
              </a:buClr>
              <a:buFont typeface="Wingdings" charset="2"/>
              <a:buChar char="§"/>
            </a:pPr>
            <a:r>
              <a:rPr lang="en-US" sz="2400" dirty="0">
                <a:solidFill>
                  <a:schemeClr val="tx1"/>
                </a:solidFill>
              </a:rPr>
              <a:t>Hospice care</a:t>
            </a:r>
          </a:p>
          <a:p>
            <a:pPr marL="342900" lvl="0" indent="-342900">
              <a:spcBef>
                <a:spcPts val="1320"/>
              </a:spcBef>
              <a:buClr>
                <a:srgbClr val="52ABD5"/>
              </a:buClr>
              <a:buFont typeface="Wingdings" charset="2"/>
              <a:buChar char="§"/>
            </a:pPr>
            <a:r>
              <a:rPr lang="en-US" sz="2400" dirty="0">
                <a:solidFill>
                  <a:schemeClr val="tx1"/>
                </a:solidFill>
              </a:rPr>
              <a:t>Home health </a:t>
            </a:r>
            <a:r>
              <a:rPr lang="en-US" sz="2400" dirty="0" smtClean="0">
                <a:solidFill>
                  <a:schemeClr val="tx1"/>
                </a:solidFill>
              </a:rPr>
              <a:t>care</a:t>
            </a:r>
          </a:p>
          <a:p>
            <a:pPr indent="-228600">
              <a:lnSpc>
                <a:spcPct val="95000"/>
              </a:lnSpc>
              <a:spcBef>
                <a:spcPct val="55000"/>
              </a:spcBef>
              <a:buClr>
                <a:srgbClr val="52ABD5"/>
              </a:buClr>
              <a:buFont typeface="Wingdings" charset="0"/>
              <a:buChar char="§"/>
            </a:pPr>
            <a:r>
              <a:rPr lang="en-US" sz="2400" dirty="0" smtClean="0">
                <a:solidFill>
                  <a:schemeClr val="tx1"/>
                </a:solidFill>
                <a:cs typeface="Arial" charset="0"/>
              </a:rPr>
              <a:t> No </a:t>
            </a:r>
            <a:r>
              <a:rPr lang="en-US" sz="2400" dirty="0">
                <a:solidFill>
                  <a:schemeClr val="tx1"/>
                </a:solidFill>
              </a:rPr>
              <a:t>premium if you or your spouse has worked for at least 10 years and paid </a:t>
            </a:r>
            <a:r>
              <a:rPr lang="en-US" sz="2400" dirty="0" smtClean="0">
                <a:solidFill>
                  <a:schemeClr val="tx1"/>
                </a:solidFill>
              </a:rPr>
              <a:t>Medicare and/or Social Security taxes</a:t>
            </a:r>
            <a:endParaRPr lang="en-US" sz="2400" dirty="0">
              <a:solidFill>
                <a:schemeClr val="tx1"/>
              </a:solidFill>
            </a:endParaRPr>
          </a:p>
          <a:p>
            <a:pPr indent="-228600">
              <a:lnSpc>
                <a:spcPct val="95000"/>
              </a:lnSpc>
              <a:spcBef>
                <a:spcPct val="55000"/>
              </a:spcBef>
              <a:buClr>
                <a:srgbClr val="52ABD5"/>
              </a:buClr>
              <a:buFont typeface="Wingdings" charset="0"/>
              <a:buChar char="§"/>
            </a:pPr>
            <a:r>
              <a:rPr lang="en-US" sz="2400" dirty="0">
                <a:solidFill>
                  <a:schemeClr val="tx1"/>
                </a:solidFill>
              </a:rPr>
              <a:t>If you worked fewer than 10 years, there is a monthly premium up to $437*, which is </a:t>
            </a:r>
            <a:r>
              <a:rPr lang="en-US" sz="2400" dirty="0" smtClean="0">
                <a:solidFill>
                  <a:schemeClr val="tx1"/>
                </a:solidFill>
              </a:rPr>
              <a:t>set </a:t>
            </a:r>
            <a:r>
              <a:rPr lang="en-US" sz="2400" dirty="0">
                <a:solidFill>
                  <a:schemeClr val="tx1"/>
                </a:solidFill>
              </a:rPr>
              <a:t>by a Medicare </a:t>
            </a:r>
            <a:r>
              <a:rPr lang="en-US" sz="2400" dirty="0" smtClean="0">
                <a:solidFill>
                  <a:schemeClr val="tx1"/>
                </a:solidFill>
              </a:rPr>
              <a:t>formula </a:t>
            </a:r>
            <a:endParaRPr lang="en-US" sz="2400" dirty="0">
              <a:solidFill>
                <a:schemeClr val="tx1"/>
              </a:solidFill>
              <a:cs typeface="Arial" charset="0"/>
            </a:endParaRPr>
          </a:p>
          <a:p>
            <a:pPr marL="342900" lvl="0" indent="-342900">
              <a:spcBef>
                <a:spcPts val="1320"/>
              </a:spcBef>
              <a:buClr>
                <a:srgbClr val="52ABD5"/>
              </a:buClr>
              <a:buFont typeface="Wingdings" charset="2"/>
              <a:buChar char="§"/>
            </a:pPr>
            <a:endParaRPr lang="en-US" sz="2400" dirty="0"/>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82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B</a:t>
            </a:r>
            <a:endParaRPr lang="en-US" dirty="0"/>
          </a:p>
        </p:txBody>
      </p:sp>
      <p:sp>
        <p:nvSpPr>
          <p:cNvPr id="3" name="Content Placeholder 2"/>
          <p:cNvSpPr>
            <a:spLocks noGrp="1"/>
          </p:cNvSpPr>
          <p:nvPr>
            <p:ph idx="1"/>
          </p:nvPr>
        </p:nvSpPr>
        <p:spPr/>
        <p:txBody>
          <a:bodyPr/>
          <a:lstStyle/>
          <a:p>
            <a:pPr marL="342900" lvl="0" indent="-342900">
              <a:spcBef>
                <a:spcPts val="720"/>
              </a:spcBef>
              <a:buClr>
                <a:srgbClr val="52ABD5"/>
              </a:buClr>
              <a:buFont typeface="Wingdings" charset="2"/>
              <a:buChar char="§"/>
            </a:pPr>
            <a:r>
              <a:rPr lang="en-US" dirty="0">
                <a:solidFill>
                  <a:schemeClr val="tx1"/>
                </a:solidFill>
              </a:rPr>
              <a:t>Doctor and other health care provider services</a:t>
            </a:r>
          </a:p>
          <a:p>
            <a:pPr marL="342900" lvl="0" indent="-342900">
              <a:spcBef>
                <a:spcPts val="720"/>
              </a:spcBef>
              <a:buClr>
                <a:srgbClr val="52ABD5"/>
              </a:buClr>
              <a:buFont typeface="Wingdings" charset="2"/>
              <a:buChar char="§"/>
            </a:pPr>
            <a:r>
              <a:rPr lang="en-US" dirty="0">
                <a:solidFill>
                  <a:schemeClr val="tx1"/>
                </a:solidFill>
              </a:rPr>
              <a:t>Outpatient care</a:t>
            </a:r>
          </a:p>
          <a:p>
            <a:pPr marL="342900" lvl="0" indent="-342900">
              <a:spcBef>
                <a:spcPts val="720"/>
              </a:spcBef>
              <a:buClr>
                <a:srgbClr val="52ABD5"/>
              </a:buClr>
              <a:buFont typeface="Wingdings" charset="2"/>
              <a:buChar char="§"/>
            </a:pPr>
            <a:r>
              <a:rPr lang="en-US" dirty="0">
                <a:solidFill>
                  <a:schemeClr val="tx1"/>
                </a:solidFill>
              </a:rPr>
              <a:t>Lab</a:t>
            </a:r>
          </a:p>
          <a:p>
            <a:pPr marL="342900" lvl="0" indent="-342900">
              <a:spcBef>
                <a:spcPts val="720"/>
              </a:spcBef>
              <a:buClr>
                <a:srgbClr val="52ABD5"/>
              </a:buClr>
              <a:buFont typeface="Wingdings" charset="2"/>
              <a:buChar char="§"/>
            </a:pPr>
            <a:r>
              <a:rPr lang="en-US" dirty="0">
                <a:solidFill>
                  <a:schemeClr val="tx1"/>
                </a:solidFill>
              </a:rPr>
              <a:t>Radiology</a:t>
            </a:r>
          </a:p>
          <a:p>
            <a:pPr marL="342900" lvl="0" indent="-342900">
              <a:spcBef>
                <a:spcPts val="720"/>
              </a:spcBef>
              <a:buClr>
                <a:srgbClr val="52ABD5"/>
              </a:buClr>
              <a:buFont typeface="Wingdings" charset="2"/>
              <a:buChar char="§"/>
            </a:pPr>
            <a:r>
              <a:rPr lang="en-US" dirty="0">
                <a:solidFill>
                  <a:schemeClr val="tx1"/>
                </a:solidFill>
              </a:rPr>
              <a:t>Durable medical equipment</a:t>
            </a:r>
          </a:p>
          <a:p>
            <a:pPr marL="342900" lvl="0" indent="-342900">
              <a:spcBef>
                <a:spcPts val="720"/>
              </a:spcBef>
              <a:buClr>
                <a:srgbClr val="52ABD5"/>
              </a:buClr>
              <a:buFont typeface="Wingdings" charset="2"/>
              <a:buChar char="§"/>
            </a:pPr>
            <a:r>
              <a:rPr lang="en-US" dirty="0">
                <a:solidFill>
                  <a:schemeClr val="tx1"/>
                </a:solidFill>
              </a:rPr>
              <a:t>Dialysis</a:t>
            </a:r>
          </a:p>
          <a:p>
            <a:pPr marL="342900" lvl="0" indent="-342900">
              <a:spcBef>
                <a:spcPts val="720"/>
              </a:spcBef>
              <a:buClr>
                <a:srgbClr val="52ABD5"/>
              </a:buClr>
              <a:buFont typeface="Wingdings" charset="2"/>
              <a:buChar char="§"/>
            </a:pPr>
            <a:r>
              <a:rPr lang="en-US" dirty="0">
                <a:solidFill>
                  <a:schemeClr val="tx1"/>
                </a:solidFill>
              </a:rPr>
              <a:t>Some preventive care services</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268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Medicare Part B Cost?</a:t>
            </a:r>
            <a:endParaRPr lang="en-US" dirty="0"/>
          </a:p>
        </p:txBody>
      </p:sp>
      <p:sp>
        <p:nvSpPr>
          <p:cNvPr id="3" name="Content Placeholder 2"/>
          <p:cNvSpPr>
            <a:spLocks noGrp="1"/>
          </p:cNvSpPr>
          <p:nvPr>
            <p:ph idx="1"/>
          </p:nvPr>
        </p:nvSpPr>
        <p:spPr>
          <a:xfrm>
            <a:off x="838200" y="1144588"/>
            <a:ext cx="10515600" cy="4132217"/>
          </a:xfrm>
        </p:spPr>
        <p:txBody>
          <a:bodyPr>
            <a:normAutofit fontScale="25000" lnSpcReduction="20000"/>
          </a:bodyPr>
          <a:lstStyle/>
          <a:p>
            <a:pPr marL="0" indent="0" fontAlgn="base">
              <a:lnSpc>
                <a:spcPct val="95000"/>
              </a:lnSpc>
              <a:spcBef>
                <a:spcPts val="588"/>
              </a:spcBef>
              <a:buNone/>
              <a:tabLst>
                <a:tab pos="1770126" algn="r"/>
              </a:tabLst>
            </a:pPr>
            <a:r>
              <a:rPr lang="en-US" sz="7200" dirty="0" smtClean="0">
                <a:solidFill>
                  <a:srgbClr val="000000"/>
                </a:solidFill>
              </a:rPr>
              <a:t>Single </a:t>
            </a:r>
            <a:r>
              <a:rPr lang="en-US" sz="7200" baseline="30000" dirty="0" smtClean="0">
                <a:solidFill>
                  <a:srgbClr val="000000"/>
                </a:solidFill>
              </a:rPr>
              <a:t>‡</a:t>
            </a:r>
            <a:r>
              <a:rPr lang="en-US" sz="7200" dirty="0" smtClean="0">
                <a:solidFill>
                  <a:srgbClr val="000000"/>
                </a:solidFill>
              </a:rPr>
              <a:t>                  				$88,000 </a:t>
            </a:r>
            <a:r>
              <a:rPr lang="en-US" sz="7200" dirty="0">
                <a:solidFill>
                  <a:srgbClr val="000000"/>
                </a:solidFill>
              </a:rPr>
              <a:t>or </a:t>
            </a:r>
            <a:r>
              <a:rPr lang="en-US" sz="7200" dirty="0" smtClean="0">
                <a:solidFill>
                  <a:srgbClr val="000000"/>
                </a:solidFill>
              </a:rPr>
              <a:t>less				$148.50</a:t>
            </a:r>
            <a:r>
              <a:rPr lang="en-US" sz="7200" dirty="0">
                <a:solidFill>
                  <a:srgbClr val="000000"/>
                </a:solidFill>
              </a:rPr>
              <a:t/>
            </a:r>
            <a:br>
              <a:rPr lang="en-US" sz="7200" dirty="0">
                <a:solidFill>
                  <a:srgbClr val="000000"/>
                </a:solidFill>
              </a:rPr>
            </a:br>
            <a:r>
              <a:rPr lang="en-US" sz="7200" dirty="0">
                <a:solidFill>
                  <a:srgbClr val="000000"/>
                </a:solidFill>
              </a:rPr>
              <a:t>Married </a:t>
            </a:r>
            <a:r>
              <a:rPr lang="en-US" sz="7200" dirty="0" smtClean="0">
                <a:solidFill>
                  <a:srgbClr val="000000"/>
                </a:solidFill>
              </a:rPr>
              <a:t>couple</a:t>
            </a:r>
            <a:r>
              <a:rPr lang="en-US" sz="7200" baseline="30000" dirty="0" smtClean="0">
                <a:solidFill>
                  <a:srgbClr val="000000"/>
                </a:solidFill>
              </a:rPr>
              <a:t>‡				</a:t>
            </a:r>
            <a:r>
              <a:rPr lang="en-US" sz="7200" dirty="0" smtClean="0">
                <a:solidFill>
                  <a:srgbClr val="000000"/>
                </a:solidFill>
              </a:rPr>
              <a:t>$176,000 </a:t>
            </a:r>
            <a:r>
              <a:rPr lang="en-US" sz="7200" dirty="0">
                <a:solidFill>
                  <a:srgbClr val="000000"/>
                </a:solidFill>
              </a:rPr>
              <a:t>or </a:t>
            </a:r>
            <a:r>
              <a:rPr lang="en-US" sz="7200" dirty="0" smtClean="0">
                <a:solidFill>
                  <a:srgbClr val="000000"/>
                </a:solidFill>
              </a:rPr>
              <a:t>less</a:t>
            </a:r>
            <a:endParaRPr lang="en-US" sz="7200" dirty="0" smtClean="0"/>
          </a:p>
          <a:p>
            <a:pPr marL="2271400" lvl="8" indent="0" algn="ctr" fontAlgn="base">
              <a:lnSpc>
                <a:spcPct val="95000"/>
              </a:lnSpc>
              <a:spcBef>
                <a:spcPts val="588"/>
              </a:spcBef>
              <a:buNone/>
            </a:pPr>
            <a:endParaRPr lang="en-US" sz="7200" dirty="0" smtClean="0"/>
          </a:p>
          <a:p>
            <a:pPr marL="0" indent="0" fontAlgn="base">
              <a:lnSpc>
                <a:spcPct val="95000"/>
              </a:lnSpc>
              <a:spcBef>
                <a:spcPts val="588"/>
              </a:spcBef>
              <a:buNone/>
              <a:tabLst>
                <a:tab pos="1143000" algn="l"/>
              </a:tabLst>
            </a:pPr>
            <a:r>
              <a:rPr lang="en-US" sz="7200" dirty="0" smtClean="0">
                <a:solidFill>
                  <a:srgbClr val="000000"/>
                </a:solidFill>
              </a:rPr>
              <a:t>Single	  			$88,001 – $111,000			$207.90</a:t>
            </a:r>
            <a:br>
              <a:rPr lang="en-US" sz="7200" dirty="0" smtClean="0">
                <a:solidFill>
                  <a:srgbClr val="000000"/>
                </a:solidFill>
              </a:rPr>
            </a:br>
            <a:r>
              <a:rPr lang="en-US" sz="7200" dirty="0" smtClean="0">
                <a:solidFill>
                  <a:srgbClr val="000000"/>
                </a:solidFill>
              </a:rPr>
              <a:t>Married couple 			$176,001 – $222,000 </a:t>
            </a:r>
            <a:endParaRPr lang="en-US" sz="7200" dirty="0" smtClean="0"/>
          </a:p>
          <a:p>
            <a:pPr marL="0" indent="0" algn="ctr" fontAlgn="base">
              <a:lnSpc>
                <a:spcPct val="95000"/>
              </a:lnSpc>
              <a:spcBef>
                <a:spcPts val="588"/>
              </a:spcBef>
              <a:buNone/>
            </a:pPr>
            <a:r>
              <a:rPr lang="en-US" sz="7200" dirty="0" smtClean="0">
                <a:solidFill>
                  <a:srgbClr val="000000"/>
                </a:solidFill>
              </a:rPr>
              <a:t> </a:t>
            </a:r>
            <a:endParaRPr lang="en-US" sz="7200" dirty="0" smtClean="0"/>
          </a:p>
          <a:p>
            <a:pPr marL="0" indent="0" fontAlgn="base">
              <a:lnSpc>
                <a:spcPct val="95000"/>
              </a:lnSpc>
              <a:spcBef>
                <a:spcPts val="588"/>
              </a:spcBef>
              <a:buNone/>
              <a:tabLst>
                <a:tab pos="1773301" algn="r"/>
              </a:tabLst>
            </a:pPr>
            <a:r>
              <a:rPr lang="en-US" sz="7200" dirty="0" smtClean="0">
                <a:solidFill>
                  <a:srgbClr val="000000"/>
                </a:solidFill>
              </a:rPr>
              <a:t>Single                   				$111,001 </a:t>
            </a:r>
            <a:r>
              <a:rPr lang="en-US" sz="7200" dirty="0">
                <a:solidFill>
                  <a:srgbClr val="000000"/>
                </a:solidFill>
              </a:rPr>
              <a:t>– $</a:t>
            </a:r>
            <a:r>
              <a:rPr lang="en-US" sz="7200" dirty="0" smtClean="0">
                <a:solidFill>
                  <a:srgbClr val="000000"/>
                </a:solidFill>
              </a:rPr>
              <a:t>138,000			$297.00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$222,001 </a:t>
            </a:r>
            <a:r>
              <a:rPr lang="en-US" sz="7200" dirty="0">
                <a:solidFill>
                  <a:srgbClr val="000000"/>
                </a:solidFill>
              </a:rPr>
              <a:t>– $</a:t>
            </a:r>
            <a:r>
              <a:rPr lang="en-US" sz="7200" dirty="0" smtClean="0">
                <a:solidFill>
                  <a:srgbClr val="000000"/>
                </a:solidFill>
              </a:rPr>
              <a:t>276,000 </a:t>
            </a:r>
            <a:endParaRPr lang="en-US" sz="7200" dirty="0"/>
          </a:p>
          <a:p>
            <a:pPr marL="0" indent="0" algn="ctr" fontAlgn="base">
              <a:lnSpc>
                <a:spcPct val="95000"/>
              </a:lnSpc>
              <a:spcBef>
                <a:spcPts val="588"/>
              </a:spcBef>
              <a:buNone/>
            </a:pPr>
            <a:r>
              <a:rPr lang="en-US" sz="7200" dirty="0" smtClean="0">
                <a:solidFill>
                  <a:srgbClr val="000000"/>
                </a:solidFill>
              </a:rPr>
              <a:t> </a:t>
            </a:r>
            <a:endParaRPr lang="en-US" sz="7200" dirty="0"/>
          </a:p>
          <a:p>
            <a:pPr marL="0" indent="0" fontAlgn="base">
              <a:lnSpc>
                <a:spcPct val="95000"/>
              </a:lnSpc>
              <a:spcBef>
                <a:spcPts val="588"/>
              </a:spcBef>
              <a:buNone/>
            </a:pPr>
            <a:r>
              <a:rPr lang="en-US" sz="7200" dirty="0">
                <a:solidFill>
                  <a:srgbClr val="000000"/>
                </a:solidFill>
              </a:rPr>
              <a:t>Single                    </a:t>
            </a:r>
            <a:r>
              <a:rPr lang="en-US" sz="7200" dirty="0" smtClean="0">
                <a:solidFill>
                  <a:srgbClr val="000000"/>
                </a:solidFill>
              </a:rPr>
              <a:t>			$138,001 </a:t>
            </a:r>
            <a:r>
              <a:rPr lang="en-US" sz="7200" dirty="0">
                <a:solidFill>
                  <a:srgbClr val="000000"/>
                </a:solidFill>
              </a:rPr>
              <a:t>– $</a:t>
            </a:r>
            <a:r>
              <a:rPr lang="en-US" sz="7200" dirty="0" smtClean="0">
                <a:solidFill>
                  <a:srgbClr val="000000"/>
                </a:solidFill>
              </a:rPr>
              <a:t>165,000			$386.10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$276,001 </a:t>
            </a:r>
            <a:r>
              <a:rPr lang="en-US" sz="7200" dirty="0">
                <a:solidFill>
                  <a:srgbClr val="000000"/>
                </a:solidFill>
              </a:rPr>
              <a:t>– $</a:t>
            </a:r>
            <a:r>
              <a:rPr lang="en-US" sz="7200" dirty="0" smtClean="0">
                <a:solidFill>
                  <a:srgbClr val="000000"/>
                </a:solidFill>
              </a:rPr>
              <a:t>330,000 </a:t>
            </a:r>
            <a:endParaRPr lang="en-US" sz="7200" dirty="0"/>
          </a:p>
          <a:p>
            <a:pPr marL="0" indent="0" algn="ctr" fontAlgn="base">
              <a:lnSpc>
                <a:spcPct val="95000"/>
              </a:lnSpc>
              <a:spcBef>
                <a:spcPts val="588"/>
              </a:spcBef>
              <a:buNone/>
            </a:pPr>
            <a:r>
              <a:rPr lang="en-US" sz="7200" dirty="0" smtClean="0">
                <a:solidFill>
                  <a:srgbClr val="000000"/>
                </a:solidFill>
              </a:rPr>
              <a:t> </a:t>
            </a:r>
            <a:endParaRPr lang="en-US" sz="7200" dirty="0"/>
          </a:p>
          <a:p>
            <a:pPr marL="0" indent="0" fontAlgn="base">
              <a:lnSpc>
                <a:spcPct val="95000"/>
              </a:lnSpc>
              <a:spcBef>
                <a:spcPts val="588"/>
              </a:spcBef>
              <a:buNone/>
            </a:pPr>
            <a:r>
              <a:rPr lang="en-US" sz="7200" dirty="0">
                <a:solidFill>
                  <a:srgbClr val="000000"/>
                </a:solidFill>
              </a:rPr>
              <a:t>Single                     </a:t>
            </a:r>
            <a:r>
              <a:rPr lang="en-US" sz="7200" dirty="0" smtClean="0">
                <a:solidFill>
                  <a:srgbClr val="000000"/>
                </a:solidFill>
              </a:rPr>
              <a:t>			$165,001 </a:t>
            </a:r>
            <a:r>
              <a:rPr lang="en-US" sz="7200" dirty="0">
                <a:solidFill>
                  <a:srgbClr val="000000"/>
                </a:solidFill>
              </a:rPr>
              <a:t>– $</a:t>
            </a:r>
            <a:r>
              <a:rPr lang="en-US" sz="7200" dirty="0" smtClean="0">
                <a:solidFill>
                  <a:srgbClr val="000000"/>
                </a:solidFill>
              </a:rPr>
              <a:t>500,000			$475.20</a:t>
            </a:r>
            <a:r>
              <a:rPr lang="en-US" sz="7200" dirty="0">
                <a:solidFill>
                  <a:srgbClr val="000000"/>
                </a:solidFill>
              </a:rPr>
              <a:t/>
            </a:r>
            <a:br>
              <a:rPr lang="en-US" sz="7200" dirty="0">
                <a:solidFill>
                  <a:srgbClr val="000000"/>
                </a:solidFill>
              </a:rPr>
            </a:br>
            <a:r>
              <a:rPr lang="en-US" sz="7200" dirty="0">
                <a:solidFill>
                  <a:srgbClr val="000000"/>
                </a:solidFill>
              </a:rPr>
              <a:t>Married couple   </a:t>
            </a:r>
            <a:r>
              <a:rPr lang="en-US" sz="7200" dirty="0" smtClean="0">
                <a:solidFill>
                  <a:srgbClr val="000000"/>
                </a:solidFill>
              </a:rPr>
              <a:t>			$330,001 </a:t>
            </a:r>
            <a:r>
              <a:rPr lang="en-US" sz="7200" dirty="0">
                <a:solidFill>
                  <a:srgbClr val="000000"/>
                </a:solidFill>
              </a:rPr>
              <a:t>– $</a:t>
            </a:r>
            <a:r>
              <a:rPr lang="en-US" sz="7200" dirty="0" smtClean="0">
                <a:solidFill>
                  <a:srgbClr val="000000"/>
                </a:solidFill>
              </a:rPr>
              <a:t>750,000</a:t>
            </a:r>
            <a:endParaRPr lang="en-US" sz="3200" dirty="0">
              <a:latin typeface="Arial" panose="020B0604020202020204" pitchFamily="34" charset="0"/>
            </a:endParaRPr>
          </a:p>
          <a:p>
            <a:pPr marL="0" indent="0" algn="ctr" fontAlgn="base">
              <a:lnSpc>
                <a:spcPct val="95000"/>
              </a:lnSpc>
              <a:spcBef>
                <a:spcPts val="588"/>
              </a:spcBef>
              <a:buNone/>
            </a:pPr>
            <a:endParaRPr lang="en-US" sz="6400" dirty="0">
              <a:solidFill>
                <a:srgbClr val="000000"/>
              </a:solidFill>
            </a:endParaRPr>
          </a:p>
          <a:p>
            <a:pPr marL="0" indent="0" fontAlgn="base">
              <a:lnSpc>
                <a:spcPct val="95000"/>
              </a:lnSpc>
              <a:spcBef>
                <a:spcPts val="588"/>
              </a:spcBef>
              <a:buNone/>
            </a:pPr>
            <a:r>
              <a:rPr lang="en-US" sz="2400" dirty="0" smtClean="0">
                <a:solidFill>
                  <a:srgbClr val="000000"/>
                </a:solidFill>
                <a:latin typeface="Calibri" panose="020F0502020204030204" pitchFamily="34" charset="0"/>
              </a:rPr>
              <a:t> </a:t>
            </a:r>
            <a:endParaRPr lang="en-US" sz="3200" dirty="0">
              <a:latin typeface="Arial" panose="020B0604020202020204" pitchFamily="34" charset="0"/>
            </a:endParaRPr>
          </a:p>
          <a:p>
            <a:endParaRPr lang="en-US" dirty="0"/>
          </a:p>
        </p:txBody>
      </p:sp>
      <p:sp>
        <p:nvSpPr>
          <p:cNvPr id="4" name="Rectangle 3"/>
          <p:cNvSpPr/>
          <p:nvPr/>
        </p:nvSpPr>
        <p:spPr>
          <a:xfrm>
            <a:off x="6096000" y="5276805"/>
            <a:ext cx="5992586" cy="978729"/>
          </a:xfrm>
          <a:prstGeom prst="rect">
            <a:avLst/>
          </a:prstGeom>
        </p:spPr>
        <p:txBody>
          <a:bodyPr wrap="square">
            <a:spAutoFit/>
          </a:bodyPr>
          <a:lstStyle/>
          <a:p>
            <a:pPr>
              <a:lnSpc>
                <a:spcPct val="120000"/>
              </a:lnSpc>
              <a:spcBef>
                <a:spcPts val="0"/>
              </a:spcBef>
              <a:spcAft>
                <a:spcPts val="0"/>
              </a:spcAft>
            </a:pPr>
            <a:r>
              <a:rPr lang="en-US" sz="1200" baseline="30000" dirty="0"/>
              <a:t>†</a:t>
            </a:r>
            <a:r>
              <a:rPr lang="en-US" sz="1200" dirty="0"/>
              <a:t>Modified adjusted gross income as reported on your 2019 IRS tax return.</a:t>
            </a:r>
          </a:p>
          <a:p>
            <a:pPr>
              <a:lnSpc>
                <a:spcPct val="120000"/>
              </a:lnSpc>
              <a:spcBef>
                <a:spcPts val="0"/>
              </a:spcBef>
              <a:spcAft>
                <a:spcPts val="0"/>
              </a:spcAft>
            </a:pPr>
            <a:r>
              <a:rPr lang="en-US" sz="1200" baseline="30000" dirty="0"/>
              <a:t>‡</a:t>
            </a:r>
            <a:r>
              <a:rPr lang="en-US" sz="1200" dirty="0"/>
              <a:t>You will pay this Standard amount if you 1) enroll in Part B for the first time in 2019, 2) do not get Social Security benefits, 3) are directly billed for your Part B premiums. See </a:t>
            </a:r>
            <a:r>
              <a:rPr lang="en-US" sz="1200" b="1" dirty="0"/>
              <a:t>medicare.gov</a:t>
            </a:r>
            <a:r>
              <a:rPr lang="en-US" sz="1200" dirty="0"/>
              <a:t> for complete details. </a:t>
            </a:r>
          </a:p>
        </p:txBody>
      </p:sp>
      <p:sp>
        <p:nvSpPr>
          <p:cNvPr id="5"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810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C</a:t>
            </a:r>
            <a:endParaRPr lang="en-US" dirty="0"/>
          </a:p>
        </p:txBody>
      </p:sp>
      <p:sp>
        <p:nvSpPr>
          <p:cNvPr id="3" name="Content Placeholder 2"/>
          <p:cNvSpPr>
            <a:spLocks noGrp="1"/>
          </p:cNvSpPr>
          <p:nvPr>
            <p:ph idx="1"/>
          </p:nvPr>
        </p:nvSpPr>
        <p:spPr>
          <a:xfrm>
            <a:off x="838200" y="1144588"/>
            <a:ext cx="10515600" cy="4888094"/>
          </a:xfrm>
        </p:spPr>
        <p:txBody>
          <a:bodyPr>
            <a:normAutofit fontScale="85000" lnSpcReduction="10000"/>
          </a:bodyPr>
          <a:lstStyle/>
          <a:p>
            <a:pPr marL="45720" indent="0">
              <a:lnSpc>
                <a:spcPct val="125000"/>
              </a:lnSpc>
              <a:buNone/>
            </a:pPr>
            <a:r>
              <a:rPr lang="en-US" sz="2600" b="1" dirty="0" smtClean="0">
                <a:solidFill>
                  <a:schemeClr val="tx1"/>
                </a:solidFill>
                <a:ea typeface="Arial" charset="0"/>
                <a:cs typeface="Arial" charset="0"/>
              </a:rPr>
              <a:t>Medicare Part C, Medicare Advantage, covers:</a:t>
            </a:r>
          </a:p>
          <a:p>
            <a:pPr lvl="1">
              <a:lnSpc>
                <a:spcPct val="125000"/>
              </a:lnSpc>
            </a:pPr>
            <a:r>
              <a:rPr lang="en-US" sz="2600" dirty="0" smtClean="0">
                <a:solidFill>
                  <a:schemeClr val="tx1"/>
                </a:solidFill>
                <a:ea typeface="Arial" charset="0"/>
                <a:cs typeface="Arial" charset="0"/>
              </a:rPr>
              <a:t>All the services Original Medicare </a:t>
            </a:r>
            <a:r>
              <a:rPr lang="en-US" sz="2600" dirty="0" smtClean="0">
                <a:solidFill>
                  <a:schemeClr val="tx1"/>
                </a:solidFill>
                <a:ea typeface="Arial" charset="0"/>
                <a:cs typeface="Arial" charset="0"/>
              </a:rPr>
              <a:t>covers</a:t>
            </a:r>
            <a:endParaRPr lang="en-US" sz="2600" dirty="0" smtClean="0">
              <a:solidFill>
                <a:schemeClr val="tx1"/>
              </a:solidFill>
              <a:ea typeface="Arial" charset="0"/>
              <a:cs typeface="Arial" charset="0"/>
            </a:endParaRPr>
          </a:p>
          <a:p>
            <a:pPr lvl="1">
              <a:lnSpc>
                <a:spcPct val="125000"/>
              </a:lnSpc>
            </a:pPr>
            <a:r>
              <a:rPr lang="en-US" sz="2600" dirty="0" smtClean="0">
                <a:solidFill>
                  <a:schemeClr val="tx1"/>
                </a:solidFill>
                <a:ea typeface="Arial" charset="0"/>
                <a:cs typeface="Arial" charset="0"/>
              </a:rPr>
              <a:t>With most plans, medical benefits and services in addition to Original Medicare</a:t>
            </a:r>
          </a:p>
          <a:p>
            <a:pPr lvl="1">
              <a:lnSpc>
                <a:spcPct val="125000"/>
              </a:lnSpc>
              <a:spcAft>
                <a:spcPts val="600"/>
              </a:spcAft>
            </a:pPr>
            <a:r>
              <a:rPr lang="en-US" sz="2600" dirty="0" smtClean="0">
                <a:solidFill>
                  <a:schemeClr val="tx1"/>
                </a:solidFill>
                <a:ea typeface="Arial" charset="0"/>
                <a:cs typeface="Arial" charset="0"/>
              </a:rPr>
              <a:t>Services under a network of providers that you must use for care</a:t>
            </a:r>
          </a:p>
          <a:p>
            <a:pPr marL="45720" lvl="0" indent="0">
              <a:spcBef>
                <a:spcPts val="200"/>
              </a:spcBef>
              <a:buNone/>
            </a:pPr>
            <a:r>
              <a:rPr lang="en-US" sz="2600" b="1" dirty="0" smtClean="0">
                <a:solidFill>
                  <a:schemeClr val="tx1"/>
                </a:solidFill>
                <a:ea typeface="Arial" charset="0"/>
                <a:cs typeface="Arial" charset="0"/>
              </a:rPr>
              <a:t>Different types of Medicare Advantage plans:  </a:t>
            </a:r>
          </a:p>
          <a:p>
            <a:pPr lvl="1">
              <a:lnSpc>
                <a:spcPct val="125000"/>
              </a:lnSpc>
            </a:pPr>
            <a:r>
              <a:rPr lang="en-US" sz="2600" dirty="0" smtClean="0">
                <a:solidFill>
                  <a:schemeClr val="tx1"/>
                </a:solidFill>
                <a:ea typeface="Arial" charset="0"/>
                <a:cs typeface="Arial" charset="0"/>
              </a:rPr>
              <a:t>Health maintenance organization (HMO) plans</a:t>
            </a:r>
          </a:p>
          <a:p>
            <a:pPr lvl="1">
              <a:lnSpc>
                <a:spcPct val="125000"/>
              </a:lnSpc>
            </a:pPr>
            <a:r>
              <a:rPr lang="en-US" sz="2600" dirty="0" smtClean="0">
                <a:solidFill>
                  <a:schemeClr val="tx1"/>
                </a:solidFill>
                <a:ea typeface="Arial" charset="0"/>
                <a:cs typeface="Arial" charset="0"/>
              </a:rPr>
              <a:t>Point-of-service (HMO-POS) plans</a:t>
            </a:r>
          </a:p>
          <a:p>
            <a:pPr lvl="1">
              <a:lnSpc>
                <a:spcPct val="125000"/>
              </a:lnSpc>
            </a:pPr>
            <a:r>
              <a:rPr lang="en-US" sz="2600" dirty="0" smtClean="0">
                <a:solidFill>
                  <a:schemeClr val="tx1"/>
                </a:solidFill>
                <a:ea typeface="Arial" charset="0"/>
                <a:cs typeface="Arial" charset="0"/>
              </a:rPr>
              <a:t>Preferred provider organization (PPO) plans</a:t>
            </a:r>
          </a:p>
          <a:p>
            <a:pPr lvl="1">
              <a:lnSpc>
                <a:spcPct val="125000"/>
              </a:lnSpc>
            </a:pPr>
            <a:r>
              <a:rPr lang="en-US" sz="2600" dirty="0" smtClean="0">
                <a:solidFill>
                  <a:schemeClr val="tx1"/>
                </a:solidFill>
                <a:ea typeface="Arial" charset="0"/>
                <a:cs typeface="Arial" charset="0"/>
              </a:rPr>
              <a:t>Private fee-for-service (PFFS) plans</a:t>
            </a:r>
          </a:p>
          <a:p>
            <a:pPr lvl="1">
              <a:lnSpc>
                <a:spcPct val="125000"/>
              </a:lnSpc>
            </a:pPr>
            <a:r>
              <a:rPr lang="en-US" sz="2600" dirty="0" smtClean="0">
                <a:solidFill>
                  <a:schemeClr val="tx1"/>
                </a:solidFill>
                <a:ea typeface="Arial" charset="0"/>
                <a:cs typeface="Arial" charset="0"/>
              </a:rPr>
              <a:t>Medical savings account (MSA) plans</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01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D</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a:solidFill>
                  <a:schemeClr val="tx1"/>
                </a:solidFill>
                <a:ea typeface="Arial" charset="0"/>
                <a:cs typeface="Arial" charset="0"/>
              </a:rPr>
              <a:t>Part D covers outpatient prescription drugs.</a:t>
            </a:r>
          </a:p>
          <a:p>
            <a:pPr marL="0" indent="0">
              <a:lnSpc>
                <a:spcPct val="120000"/>
              </a:lnSpc>
              <a:buNone/>
            </a:pPr>
            <a:r>
              <a:rPr lang="en-US" dirty="0">
                <a:solidFill>
                  <a:schemeClr val="tx1"/>
                </a:solidFill>
                <a:ea typeface="Arial" charset="0"/>
                <a:cs typeface="Arial" charset="0"/>
              </a:rPr>
              <a:t>You have 3 options for enrolling in Part D:</a:t>
            </a:r>
          </a:p>
          <a:p>
            <a:pPr lvl="0">
              <a:lnSpc>
                <a:spcPct val="120000"/>
              </a:lnSpc>
              <a:buClr>
                <a:srgbClr val="29ABE2"/>
              </a:buClr>
              <a:buFont typeface="Wingdings" panose="05000000000000000000" pitchFamily="2" charset="2"/>
              <a:buChar char="§"/>
            </a:pPr>
            <a:r>
              <a:rPr lang="en-US" dirty="0">
                <a:solidFill>
                  <a:schemeClr val="tx1"/>
                </a:solidFill>
                <a:ea typeface="Arial" charset="0"/>
                <a:cs typeface="Arial" charset="0"/>
              </a:rPr>
              <a:t>A Medicare Advantage plan that includes Part D prescription </a:t>
            </a:r>
            <a:br>
              <a:rPr lang="en-US" dirty="0">
                <a:solidFill>
                  <a:schemeClr val="tx1"/>
                </a:solidFill>
                <a:ea typeface="Arial" charset="0"/>
                <a:cs typeface="Arial" charset="0"/>
              </a:rPr>
            </a:br>
            <a:r>
              <a:rPr lang="en-US" dirty="0">
                <a:solidFill>
                  <a:schemeClr val="tx1"/>
                </a:solidFill>
                <a:ea typeface="Arial" charset="0"/>
                <a:cs typeface="Arial" charset="0"/>
              </a:rPr>
              <a:t>drug coverage</a:t>
            </a:r>
          </a:p>
          <a:p>
            <a:pPr lvl="0">
              <a:lnSpc>
                <a:spcPct val="120000"/>
              </a:lnSpc>
              <a:buClr>
                <a:srgbClr val="29ABE2"/>
              </a:buClr>
              <a:buFont typeface="Wingdings" panose="05000000000000000000" pitchFamily="2" charset="2"/>
              <a:buChar char="§"/>
            </a:pPr>
            <a:r>
              <a:rPr lang="en-US" dirty="0">
                <a:solidFill>
                  <a:schemeClr val="tx1"/>
                </a:solidFill>
                <a:ea typeface="Arial" charset="0"/>
                <a:cs typeface="Arial" charset="0"/>
              </a:rPr>
              <a:t>A stand-alone Prescription Drug Plan that offers prescription</a:t>
            </a:r>
            <a:br>
              <a:rPr lang="en-US" dirty="0">
                <a:solidFill>
                  <a:schemeClr val="tx1"/>
                </a:solidFill>
                <a:ea typeface="Arial" charset="0"/>
                <a:cs typeface="Arial" charset="0"/>
              </a:rPr>
            </a:br>
            <a:r>
              <a:rPr lang="en-US" dirty="0">
                <a:solidFill>
                  <a:schemeClr val="tx1"/>
                </a:solidFill>
                <a:ea typeface="Arial" charset="0"/>
                <a:cs typeface="Arial" charset="0"/>
              </a:rPr>
              <a:t>drug coverage only</a:t>
            </a:r>
          </a:p>
          <a:p>
            <a:pPr lvl="0">
              <a:lnSpc>
                <a:spcPct val="120000"/>
              </a:lnSpc>
              <a:spcAft>
                <a:spcPts val="1200"/>
              </a:spcAft>
              <a:buClr>
                <a:srgbClr val="29ABE2"/>
              </a:buClr>
              <a:buFont typeface="Wingdings" panose="05000000000000000000" pitchFamily="2" charset="2"/>
              <a:buChar char="§"/>
            </a:pPr>
            <a:r>
              <a:rPr lang="en-US" dirty="0">
                <a:solidFill>
                  <a:schemeClr val="tx1"/>
                </a:solidFill>
                <a:ea typeface="Arial" charset="0"/>
                <a:cs typeface="Arial" charset="0"/>
              </a:rPr>
              <a:t>Coverage through an employer or union</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8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17866</TotalTime>
  <Words>1534</Words>
  <Application>Microsoft Office PowerPoint</Application>
  <PresentationFormat>Widescreen</PresentationFormat>
  <Paragraphs>144</Paragraphs>
  <Slides>16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Corbel</vt:lpstr>
      <vt:lpstr>Myriad Pro</vt:lpstr>
      <vt:lpstr>Palatino Linotype</vt:lpstr>
      <vt:lpstr>Trajan Pro</vt:lpstr>
      <vt:lpstr>Wingdings</vt:lpstr>
      <vt:lpstr>4_Office Theme</vt:lpstr>
      <vt:lpstr>2_Office Theme</vt:lpstr>
      <vt:lpstr>PowerPoint Presentation</vt:lpstr>
      <vt:lpstr>Who is VEBA?</vt:lpstr>
      <vt:lpstr>What is Medicare?</vt:lpstr>
      <vt:lpstr>Who Can Join Medicare?</vt:lpstr>
      <vt:lpstr>Medicare Part A</vt:lpstr>
      <vt:lpstr>Medicare Part B</vt:lpstr>
      <vt:lpstr>What does Medicare Part B Cost?</vt:lpstr>
      <vt:lpstr>Medicare Part C</vt:lpstr>
      <vt:lpstr>Medicare Part D</vt:lpstr>
      <vt:lpstr>What Does Medicare Part D Cost?</vt:lpstr>
      <vt:lpstr>Medicare Plan Options </vt:lpstr>
      <vt:lpstr>VEBA Medicare Advantage HMO Plans</vt:lpstr>
      <vt:lpstr>Continued</vt:lpstr>
      <vt:lpstr>Important Contact Information</vt:lpstr>
      <vt:lpstr>  QUESTIONS &amp; WRAP UP</vt:lpstr>
      <vt:lpstr>Prepared by Gallagher Benefit Services, Inc. on Behalf of California Schools VEBA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Asato</dc:creator>
  <cp:lastModifiedBy>Shannon Hoffman</cp:lastModifiedBy>
  <cp:revision>278</cp:revision>
  <cp:lastPrinted>2019-06-20T18:53:37Z</cp:lastPrinted>
  <dcterms:created xsi:type="dcterms:W3CDTF">2017-11-08T17:46:45Z</dcterms:created>
  <dcterms:modified xsi:type="dcterms:W3CDTF">2021-08-17T18:03:02Z</dcterms:modified>
</cp:coreProperties>
</file>