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8" r:id="rId4"/>
    <p:sldId id="279" r:id="rId5"/>
    <p:sldId id="274" r:id="rId6"/>
    <p:sldId id="259" r:id="rId7"/>
    <p:sldId id="275" r:id="rId8"/>
    <p:sldId id="277" r:id="rId9"/>
    <p:sldId id="262" r:id="rId10"/>
    <p:sldId id="263" r:id="rId11"/>
    <p:sldId id="271" r:id="rId12"/>
    <p:sldId id="270" r:id="rId13"/>
    <p:sldId id="272" r:id="rId14"/>
    <p:sldId id="264" r:id="rId15"/>
    <p:sldId id="265" r:id="rId16"/>
    <p:sldId id="273" r:id="rId17"/>
    <p:sldId id="266" r:id="rId18"/>
    <p:sldId id="267" r:id="rId19"/>
    <p:sldId id="268" r:id="rId20"/>
    <p:sldId id="276" r:id="rId21"/>
    <p:sldId id="28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96" autoAdjust="0"/>
    <p:restoredTop sz="94660"/>
  </p:normalViewPr>
  <p:slideViewPr>
    <p:cSldViewPr snapToGrid="0">
      <p:cViewPr varScale="1">
        <p:scale>
          <a:sx n="78" d="100"/>
          <a:sy n="78" d="100"/>
        </p:scale>
        <p:origin x="806"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12/13/2024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12/13/2024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uio.edd.ca.gov/UIO/Pages/ExternalUser/Certification/ACRCResumeYourClaim.aspx"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uio.edd.ca.gov/UIO/Pages/ExternalUser/Certification/ACRCResumeYourClaim.aspx"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edd.ca.gov/"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edd.ca.gov/en/unemployment/"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FC405-7A58-68BB-C853-7CE32B74BD09}"/>
              </a:ext>
            </a:extLst>
          </p:cNvPr>
          <p:cNvSpPr>
            <a:spLocks noGrp="1"/>
          </p:cNvSpPr>
          <p:nvPr>
            <p:ph type="ctrTitle"/>
          </p:nvPr>
        </p:nvSpPr>
        <p:spPr>
          <a:xfrm>
            <a:off x="3200400" y="228600"/>
            <a:ext cx="7959725" cy="3004457"/>
          </a:xfrm>
        </p:spPr>
        <p:txBody>
          <a:bodyPr/>
          <a:lstStyle/>
          <a:p>
            <a:pPr>
              <a:lnSpc>
                <a:spcPct val="150000"/>
              </a:lnSpc>
            </a:pPr>
            <a:r>
              <a:rPr lang="en-US" dirty="0"/>
              <a:t>Filing for Unemployment</a:t>
            </a:r>
          </a:p>
        </p:txBody>
      </p:sp>
      <p:sp>
        <p:nvSpPr>
          <p:cNvPr id="3" name="Subtitle 2">
            <a:extLst>
              <a:ext uri="{FF2B5EF4-FFF2-40B4-BE49-F238E27FC236}">
                <a16:creationId xmlns:a16="http://schemas.microsoft.com/office/drawing/2014/main" id="{E58C2C2A-47C4-AFE7-CC25-259C6E7F7204}"/>
              </a:ext>
            </a:extLst>
          </p:cNvPr>
          <p:cNvSpPr>
            <a:spLocks noGrp="1"/>
          </p:cNvSpPr>
          <p:nvPr>
            <p:ph type="subTitle" idx="1"/>
          </p:nvPr>
        </p:nvSpPr>
        <p:spPr>
          <a:xfrm>
            <a:off x="163286" y="4385732"/>
            <a:ext cx="10996839" cy="1405467"/>
          </a:xfrm>
        </p:spPr>
        <p:txBody>
          <a:bodyPr>
            <a:normAutofit/>
          </a:bodyPr>
          <a:lstStyle/>
          <a:p>
            <a:pPr algn="ctr"/>
            <a:r>
              <a:rPr lang="en-US" sz="4000" dirty="0"/>
              <a:t>Tips we have learned as we have filed</a:t>
            </a:r>
          </a:p>
          <a:p>
            <a:endParaRPr lang="en-US" dirty="0"/>
          </a:p>
        </p:txBody>
      </p:sp>
    </p:spTree>
    <p:extLst>
      <p:ext uri="{BB962C8B-B14F-4D97-AF65-F5344CB8AC3E}">
        <p14:creationId xmlns:p14="http://schemas.microsoft.com/office/powerpoint/2010/main" val="1277556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BE3B0-D414-547D-6C78-9CF8523AE61C}"/>
              </a:ext>
            </a:extLst>
          </p:cNvPr>
          <p:cNvSpPr>
            <a:spLocks noGrp="1"/>
          </p:cNvSpPr>
          <p:nvPr>
            <p:ph type="title"/>
          </p:nvPr>
        </p:nvSpPr>
        <p:spPr/>
        <p:txBody>
          <a:bodyPr>
            <a:normAutofit/>
          </a:bodyPr>
          <a:lstStyle/>
          <a:p>
            <a:r>
              <a:rPr lang="en-US" dirty="0">
                <a:latin typeface="Calibri" panose="020F0502020204030204" pitchFamily="34" charset="0"/>
                <a:ea typeface="Calibri" panose="020F0502020204030204" pitchFamily="34" charset="0"/>
                <a:cs typeface="Calibri" panose="020F0502020204030204" pitchFamily="34" charset="0"/>
              </a:rPr>
              <a:t>Continuing Claims</a:t>
            </a:r>
            <a:br>
              <a:rPr lang="en-US" dirty="0">
                <a:latin typeface="Calibri" panose="020F0502020204030204" pitchFamily="34" charset="0"/>
                <a:ea typeface="Calibri" panose="020F0502020204030204" pitchFamily="34" charset="0"/>
                <a:cs typeface="Calibri" panose="020F0502020204030204" pitchFamily="34" charset="0"/>
              </a:rPr>
            </a:br>
            <a:endParaRPr lang="en-US" dirty="0">
              <a:latin typeface="Calibri" panose="020F0502020204030204" pitchFamily="34" charset="0"/>
              <a:ea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FAA8F070-E5DA-4B01-1033-9F93262550F2}"/>
              </a:ext>
            </a:extLst>
          </p:cNvPr>
          <p:cNvSpPr>
            <a:spLocks noGrp="1"/>
          </p:cNvSpPr>
          <p:nvPr>
            <p:ph idx="1"/>
          </p:nvPr>
        </p:nvSpPr>
        <p:spPr>
          <a:xfrm>
            <a:off x="157316" y="1494503"/>
            <a:ext cx="10736825" cy="4975123"/>
          </a:xfrm>
        </p:spPr>
        <p:txBody>
          <a:bodyPr>
            <a:normAutofit/>
          </a:bodyPr>
          <a:lstStyle/>
          <a:p>
            <a:r>
              <a:rPr lang="en-US" sz="3200" kern="100" dirty="0">
                <a:effectLst/>
                <a:latin typeface="Calibri" panose="020F0502020204030204" pitchFamily="34" charset="0"/>
                <a:ea typeface="Calibri" panose="020F0502020204030204" pitchFamily="34" charset="0"/>
                <a:cs typeface="Times New Roman" panose="02020603050405020304" pitchFamily="18" charset="0"/>
              </a:rPr>
              <a:t>Claim is for 52 weeks.  For example, if you applied last Summer then end of the Fall semester is an extension to that claim.</a:t>
            </a:r>
          </a:p>
          <a:p>
            <a:r>
              <a:rPr lang="en-US" sz="3200" kern="100" dirty="0">
                <a:latin typeface="Calibri" panose="020F0502020204030204" pitchFamily="34" charset="0"/>
                <a:ea typeface="Calibri" panose="020F0502020204030204" pitchFamily="34" charset="0"/>
                <a:cs typeface="Times New Roman" panose="02020603050405020304" pitchFamily="18" charset="0"/>
              </a:rPr>
              <a:t>You are “Reopening “  your file</a:t>
            </a:r>
          </a:p>
          <a:p>
            <a:r>
              <a:rPr lang="en-US" sz="3200" kern="100" dirty="0">
                <a:effectLst/>
                <a:latin typeface="Calibri" panose="020F0502020204030204" pitchFamily="34" charset="0"/>
                <a:ea typeface="Calibri" panose="020F0502020204030204" pitchFamily="34" charset="0"/>
                <a:cs typeface="Times New Roman" panose="02020603050405020304" pitchFamily="18" charset="0"/>
              </a:rPr>
              <a:t>If this is your first time, then you are opening a new claim.</a:t>
            </a:r>
          </a:p>
          <a:p>
            <a:r>
              <a:rPr lang="en-US" sz="3600" kern="100" dirty="0">
                <a:effectLst/>
                <a:latin typeface="Calibri" panose="020F0502020204030204" pitchFamily="34" charset="0"/>
                <a:ea typeface="Calibri" panose="020F0502020204030204" pitchFamily="34" charset="0"/>
                <a:cs typeface="Times New Roman" panose="02020603050405020304" pitchFamily="18" charset="0"/>
              </a:rPr>
              <a:t>Some people keep reporting their weekly benefits report even though they are back to teaching, but show no income for Thanksgiving and Spring Breaks.</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93086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6C69CF-B0B0-29A5-62D7-5FC503CE9EEA}"/>
              </a:ext>
            </a:extLst>
          </p:cNvPr>
          <p:cNvSpPr txBox="1"/>
          <p:nvPr/>
        </p:nvSpPr>
        <p:spPr>
          <a:xfrm>
            <a:off x="685800" y="489857"/>
            <a:ext cx="11299371" cy="7522124"/>
          </a:xfrm>
          <a:prstGeom prst="rect">
            <a:avLst/>
          </a:prstGeom>
          <a:noFill/>
        </p:spPr>
        <p:txBody>
          <a:bodyPr wrap="square">
            <a:spAutoFit/>
          </a:bodyPr>
          <a:lstStyle/>
          <a:p>
            <a:pPr marR="0" lvl="0">
              <a:lnSpc>
                <a:spcPct val="107000"/>
              </a:lnSpc>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Reporting Pensions to EDD – Questions on the claim form</a:t>
            </a:r>
          </a:p>
          <a:p>
            <a:pPr marR="0" lvl="0">
              <a:lnSpc>
                <a:spcPct val="107000"/>
              </a:lnSpc>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*19.   Are you currently receiving or will you receive a pension in the next 12 months? (If you are only receiving Social Security, a railroad pension, or a pension based on another person's work or wages do not answer yes. Those pensions are not deductible for unemployment purposes)</a:t>
            </a:r>
            <a:r>
              <a:rPr lang="en-US" sz="3200" b="1"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tooltip="Help"/>
              </a:rPr>
              <a:t> </a:t>
            </a: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   Yes or No</a:t>
            </a:r>
          </a:p>
          <a:p>
            <a:pPr>
              <a:lnSpc>
                <a:spcPct val="107000"/>
              </a:lnSpc>
            </a:pPr>
            <a:endParaRPr lang="en-US" sz="32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200" b="1" dirty="0">
                <a:effectLst/>
                <a:latin typeface="Calibri" panose="020F0502020204030204" pitchFamily="34" charset="0"/>
                <a:ea typeface="Calibri" panose="020F0502020204030204" pitchFamily="34" charset="0"/>
                <a:cs typeface="Times New Roman" panose="02020603050405020304" pitchFamily="18" charset="0"/>
              </a:rPr>
              <a:t>19a.  Other than Social Security, a railroad pension, or a pension based on another person's work or wages, which one of the following best describes the pension(s) you are currently receiving or expect to receive in the next 12 months?</a:t>
            </a:r>
            <a:endParaRPr lang="en-US" sz="32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US" sz="32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R="0" lvl="0">
              <a:lnSpc>
                <a:spcPct val="107000"/>
              </a:lnSpc>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2191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AF42D40-3848-65A9-3A8D-88A0C9FBBC59}"/>
              </a:ext>
            </a:extLst>
          </p:cNvPr>
          <p:cNvPicPr>
            <a:picLocks noChangeAspect="1"/>
          </p:cNvPicPr>
          <p:nvPr/>
        </p:nvPicPr>
        <p:blipFill>
          <a:blip r:embed="rId2"/>
          <a:stretch>
            <a:fillRect/>
          </a:stretch>
        </p:blipFill>
        <p:spPr>
          <a:xfrm>
            <a:off x="0" y="-1"/>
            <a:ext cx="13258800" cy="7458075"/>
          </a:xfrm>
          <a:prstGeom prst="rect">
            <a:avLst/>
          </a:prstGeom>
        </p:spPr>
      </p:pic>
    </p:spTree>
    <p:extLst>
      <p:ext uri="{BB962C8B-B14F-4D97-AF65-F5344CB8AC3E}">
        <p14:creationId xmlns:p14="http://schemas.microsoft.com/office/powerpoint/2010/main" val="13966558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491D8A-4961-CA53-9964-E3BFEBF62485}"/>
              </a:ext>
            </a:extLst>
          </p:cNvPr>
          <p:cNvSpPr>
            <a:spLocks noChangeArrowheads="1"/>
          </p:cNvSpPr>
          <p:nvPr/>
        </p:nvSpPr>
        <p:spPr bwMode="auto">
          <a:xfrm>
            <a:off x="0" y="0"/>
            <a:ext cx="8128000" cy="0"/>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333333"/>
                </a:solidFill>
                <a:effectLst/>
                <a:latin typeface="Arial" panose="020B0604020202020204" pitchFamily="34" charset="0"/>
                <a:cs typeface="Arial" panose="020B0604020202020204" pitchFamily="34" charset="0"/>
              </a:rPr>
              <a:t>Have you received or do you expect to receive, any other types of income from an employer, other than your regular salary for work you have performed?</a:t>
            </a:r>
            <a:r>
              <a:rPr kumimoji="0" lang="en-US" altLang="en-US" sz="900" b="0" i="0" u="none" strike="noStrike" cap="none" normalizeH="0" baseline="0">
                <a:ln>
                  <a:noFill/>
                </a:ln>
                <a:solidFill>
                  <a:srgbClr val="1F70A7"/>
                </a:solidFill>
                <a:effectLst/>
                <a:latin typeface="Arial" panose="020B0604020202020204" pitchFamily="34" charset="0"/>
                <a:cs typeface="Arial" panose="020B0604020202020204" pitchFamily="34" charset="0"/>
                <a:hlinkClick r:id="rId2" tooltip="Help"/>
              </a:rPr>
              <a:t> </a:t>
            </a:r>
            <a:endParaRPr kumimoji="0" lang="en-US" altLang="en-US" sz="900" b="0" i="0" u="none" strike="noStrike" cap="none" normalizeH="0" baseline="0">
              <a:ln>
                <a:noFill/>
              </a:ln>
              <a:solidFill>
                <a:srgbClr val="333333"/>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333333"/>
                </a:solidFill>
                <a:effectLst/>
                <a:latin typeface="Arial" panose="020B0604020202020204" pitchFamily="34" charset="0"/>
                <a:cs typeface="Arial" panose="020B0604020202020204" pitchFamily="34" charset="0"/>
              </a:rPr>
              <a:t>YesNo  </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333333"/>
                </a:solidFill>
                <a:effectLst/>
                <a:latin typeface="Arial" panose="020B0604020202020204" pitchFamily="34" charset="0"/>
                <a:cs typeface="Arial" panose="020B0604020202020204" pitchFamily="34" charset="0"/>
              </a:rPr>
              <a:t>If you answered yes, complete the following additional question(s).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333333"/>
                </a:solidFill>
                <a:effectLst/>
                <a:latin typeface="Arial" panose="020B0604020202020204" pitchFamily="34" charset="0"/>
                <a:cs typeface="Arial" panose="020B0604020202020204" pitchFamily="34" charset="0"/>
              </a:rPr>
              <a:t>21aWhich of the following other types of income have you received or expect to receive, other than your regular salary, from an employer for work you have performed? Select all that apply.</a:t>
            </a:r>
            <a:r>
              <a:rPr kumimoji="0" lang="en-US" altLang="en-US" sz="900" b="0" i="0" u="none" strike="noStrike" cap="none" normalizeH="0" baseline="0">
                <a:ln>
                  <a:noFill/>
                </a:ln>
                <a:solidFill>
                  <a:srgbClr val="1F70A7"/>
                </a:solidFill>
                <a:effectLst/>
                <a:latin typeface="Arial" panose="020B0604020202020204" pitchFamily="34" charset="0"/>
                <a:cs typeface="Arial" panose="020B0604020202020204" pitchFamily="34" charset="0"/>
                <a:hlinkClick r:id="rId2" tooltip="Help"/>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 name="Rectangle 2">
            <a:extLst>
              <a:ext uri="{FF2B5EF4-FFF2-40B4-BE49-F238E27FC236}">
                <a16:creationId xmlns:a16="http://schemas.microsoft.com/office/drawing/2014/main" id="{5EEB2878-1F30-1C73-8E61-C61189568D66}"/>
              </a:ext>
            </a:extLst>
          </p:cNvPr>
          <p:cNvSpPr>
            <a:spLocks noChangeArrowheads="1"/>
          </p:cNvSpPr>
          <p:nvPr/>
        </p:nvSpPr>
        <p:spPr bwMode="auto">
          <a:xfrm>
            <a:off x="152400" y="152400"/>
            <a:ext cx="8128000" cy="0"/>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333333"/>
                </a:solidFill>
                <a:effectLst/>
                <a:latin typeface="Arial" panose="020B0604020202020204" pitchFamily="34" charset="0"/>
                <a:cs typeface="Arial" panose="020B0604020202020204" pitchFamily="34" charset="0"/>
              </a:rPr>
              <a:t>Have you received or do you expect to receive, any other types of income from an employer, other than your regular salary for work you have performed?</a:t>
            </a:r>
            <a:r>
              <a:rPr kumimoji="0" lang="en-US" altLang="en-US" sz="900" b="0" i="0" u="none" strike="noStrike" cap="none" normalizeH="0" baseline="0">
                <a:ln>
                  <a:noFill/>
                </a:ln>
                <a:solidFill>
                  <a:srgbClr val="1F70A7"/>
                </a:solidFill>
                <a:effectLst/>
                <a:latin typeface="Arial" panose="020B0604020202020204" pitchFamily="34" charset="0"/>
                <a:cs typeface="Arial" panose="020B0604020202020204" pitchFamily="34" charset="0"/>
                <a:hlinkClick r:id="rId2" tooltip="Help"/>
              </a:rPr>
              <a:t> </a:t>
            </a:r>
            <a:endParaRPr kumimoji="0" lang="en-US" altLang="en-US" sz="900" b="0" i="0" u="none" strike="noStrike" cap="none" normalizeH="0" baseline="0">
              <a:ln>
                <a:noFill/>
              </a:ln>
              <a:solidFill>
                <a:srgbClr val="333333"/>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333333"/>
                </a:solidFill>
                <a:effectLst/>
                <a:latin typeface="Arial" panose="020B0604020202020204" pitchFamily="34" charset="0"/>
                <a:cs typeface="Arial" panose="020B0604020202020204" pitchFamily="34" charset="0"/>
              </a:rPr>
              <a:t>YesNo  </a:t>
            </a:r>
            <a:endParaRPr kumimoji="0" lang="en-US" altLang="en-US"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333333"/>
                </a:solidFill>
                <a:effectLst/>
                <a:latin typeface="Arial" panose="020B0604020202020204" pitchFamily="34" charset="0"/>
                <a:cs typeface="Arial" panose="020B0604020202020204" pitchFamily="34" charset="0"/>
              </a:rPr>
              <a:t>If you answered yes, complete the following additional question(s).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333333"/>
                </a:solidFill>
                <a:effectLst/>
                <a:latin typeface="Arial" panose="020B0604020202020204" pitchFamily="34" charset="0"/>
                <a:cs typeface="Arial" panose="020B0604020202020204" pitchFamily="34" charset="0"/>
              </a:rPr>
              <a:t>21aWhich of the following other types of income have you received or expect to receive, other than your regular salary, from an employer for work you have performed? Select all that apply.</a:t>
            </a:r>
            <a:r>
              <a:rPr kumimoji="0" lang="en-US" altLang="en-US" sz="900" b="0" i="0" u="none" strike="noStrike" cap="none" normalizeH="0" baseline="0">
                <a:ln>
                  <a:noFill/>
                </a:ln>
                <a:solidFill>
                  <a:srgbClr val="1F70A7"/>
                </a:solidFill>
                <a:effectLst/>
                <a:latin typeface="Arial" panose="020B0604020202020204" pitchFamily="34" charset="0"/>
                <a:cs typeface="Arial" panose="020B0604020202020204" pitchFamily="34" charset="0"/>
                <a:hlinkClick r:id="rId2" tooltip="Help"/>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2D17BD3F-D652-6B6B-16DE-34E429AAA872}"/>
              </a:ext>
            </a:extLst>
          </p:cNvPr>
          <p:cNvSpPr txBox="1"/>
          <p:nvPr/>
        </p:nvSpPr>
        <p:spPr>
          <a:xfrm>
            <a:off x="734786" y="685799"/>
            <a:ext cx="10989128" cy="5646161"/>
          </a:xfrm>
          <a:prstGeom prst="rect">
            <a:avLst/>
          </a:prstGeom>
          <a:noFill/>
        </p:spPr>
        <p:txBody>
          <a:bodyPr wrap="square">
            <a:spAutoFit/>
          </a:bodyPr>
          <a:lstStyle/>
          <a:p>
            <a:pPr marL="0" marR="0">
              <a:lnSpc>
                <a:spcPct val="107000"/>
              </a:lnSpc>
              <a:spcAft>
                <a:spcPts val="800"/>
              </a:spcAft>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Have you received or do you expect to receive, any other types of income from an employer, other than your regular salary for work you have performed?</a:t>
            </a:r>
            <a:r>
              <a:rPr lang="en-US" sz="3200" b="1"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tooltip="Help"/>
              </a:rPr>
              <a:t>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Aft>
                <a:spcPts val="800"/>
              </a:spcAft>
            </a:pPr>
            <a:r>
              <a:rPr lang="en-US" sz="3200" b="1" kern="100" dirty="0" err="1">
                <a:effectLst/>
                <a:latin typeface="Calibri" panose="020F0502020204030204" pitchFamily="34" charset="0"/>
                <a:ea typeface="Calibri" panose="020F0502020204030204" pitchFamily="34" charset="0"/>
                <a:cs typeface="Times New Roman" panose="02020603050405020304" pitchFamily="18" charset="0"/>
              </a:rPr>
              <a:t>YesNo</a:t>
            </a: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Aft>
                <a:spcPts val="800"/>
              </a:spcAft>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If you answered yes, complete the following additional question(s).</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Aft>
                <a:spcPts val="800"/>
              </a:spcAft>
            </a:pPr>
            <a:r>
              <a:rPr lang="en-US" sz="3200" b="1" kern="100" dirty="0">
                <a:effectLst/>
                <a:latin typeface="Calibri" panose="020F0502020204030204" pitchFamily="34" charset="0"/>
                <a:ea typeface="Calibri" panose="020F0502020204030204" pitchFamily="34" charset="0"/>
                <a:cs typeface="Times New Roman" panose="02020603050405020304" pitchFamily="18" charset="0"/>
              </a:rPr>
              <a:t>21aWhich of the following other types of income have you received or expect to receive, other than your regular salary, from an employer for work you have performed? Select all that apply.</a:t>
            </a:r>
            <a:r>
              <a:rPr lang="en-US" sz="3200" b="1"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tooltip="Help"/>
              </a:rPr>
              <a:t> </a:t>
            </a: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9121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A9699-014C-D4CC-5F32-59984A58DD37}"/>
              </a:ext>
            </a:extLst>
          </p:cNvPr>
          <p:cNvSpPr>
            <a:spLocks noGrp="1"/>
          </p:cNvSpPr>
          <p:nvPr>
            <p:ph type="title"/>
          </p:nvPr>
        </p:nvSpPr>
        <p:spPr/>
        <p:txBody>
          <a:bodyPr>
            <a:normAutofit/>
          </a:bodyPr>
          <a:lstStyle/>
          <a:p>
            <a:r>
              <a:rPr lang="en-US" sz="4000" kern="100" dirty="0">
                <a:effectLst/>
                <a:latin typeface="Calibri" panose="020F0502020204030204" pitchFamily="34" charset="0"/>
                <a:ea typeface="Calibri" panose="020F0502020204030204" pitchFamily="34" charset="0"/>
                <a:cs typeface="Times New Roman" panose="02020603050405020304" pitchFamily="18" charset="0"/>
              </a:rPr>
              <a:t>Phone interviews – Don’t panic</a:t>
            </a:r>
            <a:endParaRPr lang="en-US" sz="4000" dirty="0"/>
          </a:p>
        </p:txBody>
      </p:sp>
      <p:sp>
        <p:nvSpPr>
          <p:cNvPr id="3" name="Content Placeholder 2">
            <a:extLst>
              <a:ext uri="{FF2B5EF4-FFF2-40B4-BE49-F238E27FC236}">
                <a16:creationId xmlns:a16="http://schemas.microsoft.com/office/drawing/2014/main" id="{C45ED877-3BD4-F50E-C444-CB551D1AB996}"/>
              </a:ext>
            </a:extLst>
          </p:cNvPr>
          <p:cNvSpPr>
            <a:spLocks noGrp="1"/>
          </p:cNvSpPr>
          <p:nvPr>
            <p:ph idx="1"/>
          </p:nvPr>
        </p:nvSpPr>
        <p:spPr/>
        <p:txBody>
          <a:bodyPr>
            <a:normAutofit/>
          </a:bodyPr>
          <a:lstStyle/>
          <a:p>
            <a:r>
              <a:rPr lang="en-US" sz="3600" kern="100" dirty="0">
                <a:effectLst/>
                <a:latin typeface="Calibri" panose="020F0502020204030204" pitchFamily="34" charset="0"/>
                <a:ea typeface="Calibri" panose="020F0502020204030204" pitchFamily="34" charset="0"/>
                <a:cs typeface="Times New Roman" panose="02020603050405020304" pitchFamily="18" charset="0"/>
              </a:rPr>
              <a:t>Most EDD employees understand about Part Time Instructors at community Colleges</a:t>
            </a:r>
            <a:endParaRPr lang="en-US" sz="3600" dirty="0"/>
          </a:p>
        </p:txBody>
      </p:sp>
    </p:spTree>
    <p:extLst>
      <p:ext uri="{BB962C8B-B14F-4D97-AF65-F5344CB8AC3E}">
        <p14:creationId xmlns:p14="http://schemas.microsoft.com/office/powerpoint/2010/main" val="1681189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EC82A-9C71-43C5-687F-1AA9C96669A1}"/>
              </a:ext>
            </a:extLst>
          </p:cNvPr>
          <p:cNvSpPr>
            <a:spLocks noGrp="1"/>
          </p:cNvSpPr>
          <p:nvPr>
            <p:ph type="title"/>
          </p:nvPr>
        </p:nvSpPr>
        <p:spPr/>
        <p:txBody>
          <a:bodyPr>
            <a:normAutofit/>
          </a:bodyPr>
          <a:lstStyle/>
          <a:p>
            <a:r>
              <a:rPr lang="en-US" sz="4000" kern="100" dirty="0">
                <a:effectLst/>
                <a:latin typeface="Calibri" panose="020F0502020204030204" pitchFamily="34" charset="0"/>
                <a:ea typeface="Calibri" panose="020F0502020204030204" pitchFamily="34" charset="0"/>
                <a:cs typeface="Times New Roman" panose="02020603050405020304" pitchFamily="18" charset="0"/>
              </a:rPr>
              <a:t>Phone interviews – Don’t panic</a:t>
            </a:r>
            <a:endParaRPr lang="en-US" sz="4000" dirty="0"/>
          </a:p>
        </p:txBody>
      </p:sp>
      <p:sp>
        <p:nvSpPr>
          <p:cNvPr id="3" name="Content Placeholder 2">
            <a:extLst>
              <a:ext uri="{FF2B5EF4-FFF2-40B4-BE49-F238E27FC236}">
                <a16:creationId xmlns:a16="http://schemas.microsoft.com/office/drawing/2014/main" id="{92B97846-C0DD-812F-B134-6B3601DE325B}"/>
              </a:ext>
            </a:extLst>
          </p:cNvPr>
          <p:cNvSpPr>
            <a:spLocks noGrp="1"/>
          </p:cNvSpPr>
          <p:nvPr>
            <p:ph idx="1"/>
          </p:nvPr>
        </p:nvSpPr>
        <p:spPr>
          <a:xfrm>
            <a:off x="685801" y="2065867"/>
            <a:ext cx="10131425" cy="3725333"/>
          </a:xfrm>
        </p:spPr>
        <p:txBody>
          <a:bodyPr>
            <a:normAutofit fontScale="62500" lnSpcReduction="20000"/>
          </a:bodyPr>
          <a:lstStyle/>
          <a:p>
            <a:pPr>
              <a:lnSpc>
                <a:spcPct val="120000"/>
              </a:lnSpc>
            </a:pPr>
            <a:r>
              <a:rPr lang="en-US" sz="5800" kern="100" dirty="0">
                <a:effectLst/>
                <a:latin typeface="Calibri" panose="020F0502020204030204" pitchFamily="34" charset="0"/>
                <a:ea typeface="Calibri" panose="020F0502020204030204" pitchFamily="34" charset="0"/>
                <a:cs typeface="Times New Roman" panose="02020603050405020304" pitchFamily="18" charset="0"/>
              </a:rPr>
              <a:t>Most EDD employees understand about Part Time Instructors at Community Colleges</a:t>
            </a:r>
          </a:p>
          <a:p>
            <a:pPr>
              <a:lnSpc>
                <a:spcPct val="120000"/>
              </a:lnSpc>
            </a:pPr>
            <a:r>
              <a:rPr lang="en-US" sz="5800" kern="100" dirty="0">
                <a:effectLst/>
                <a:latin typeface="Calibri" panose="020F0502020204030204" pitchFamily="34" charset="0"/>
                <a:ea typeface="Calibri" panose="020F0502020204030204" pitchFamily="34" charset="0"/>
                <a:cs typeface="Times New Roman" panose="02020603050405020304" pitchFamily="18" charset="0"/>
              </a:rPr>
              <a:t>Emphasize that we are not guaranteed a job – that is why it is called a Tentative Offer or Agreement.  Classes can be cancelled even after meeting with students that first week</a:t>
            </a:r>
          </a:p>
          <a:p>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9722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42D8E4-AF8A-840C-6F8B-1C4F693715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7410B59-522E-DA1A-205D-ED48B0F20B75}"/>
              </a:ext>
            </a:extLst>
          </p:cNvPr>
          <p:cNvSpPr>
            <a:spLocks noGrp="1"/>
          </p:cNvSpPr>
          <p:nvPr>
            <p:ph type="title"/>
          </p:nvPr>
        </p:nvSpPr>
        <p:spPr/>
        <p:txBody>
          <a:bodyPr>
            <a:normAutofit/>
          </a:bodyPr>
          <a:lstStyle/>
          <a:p>
            <a:r>
              <a:rPr lang="en-US" sz="4000" kern="100" dirty="0">
                <a:effectLst/>
                <a:latin typeface="Calibri" panose="020F0502020204030204" pitchFamily="34" charset="0"/>
                <a:ea typeface="Calibri" panose="020F0502020204030204" pitchFamily="34" charset="0"/>
                <a:cs typeface="Times New Roman" panose="02020603050405020304" pitchFamily="18" charset="0"/>
              </a:rPr>
              <a:t>Phone interviews – Don’t panic</a:t>
            </a:r>
            <a:endParaRPr lang="en-US" sz="4000" dirty="0"/>
          </a:p>
        </p:txBody>
      </p:sp>
      <p:sp>
        <p:nvSpPr>
          <p:cNvPr id="3" name="Content Placeholder 2">
            <a:extLst>
              <a:ext uri="{FF2B5EF4-FFF2-40B4-BE49-F238E27FC236}">
                <a16:creationId xmlns:a16="http://schemas.microsoft.com/office/drawing/2014/main" id="{5F4BC5C2-8CEF-4701-6285-7B8A87398E24}"/>
              </a:ext>
            </a:extLst>
          </p:cNvPr>
          <p:cNvSpPr>
            <a:spLocks noGrp="1"/>
          </p:cNvSpPr>
          <p:nvPr>
            <p:ph idx="1"/>
          </p:nvPr>
        </p:nvSpPr>
        <p:spPr>
          <a:xfrm>
            <a:off x="685801" y="2065867"/>
            <a:ext cx="10131425" cy="3725333"/>
          </a:xfrm>
        </p:spPr>
        <p:txBody>
          <a:bodyPr>
            <a:normAutofit fontScale="55000" lnSpcReduction="20000"/>
          </a:bodyPr>
          <a:lstStyle/>
          <a:p>
            <a:pPr>
              <a:lnSpc>
                <a:spcPct val="120000"/>
              </a:lnSpc>
            </a:pPr>
            <a:r>
              <a:rPr lang="en-US" sz="5800" kern="100" dirty="0">
                <a:effectLst/>
                <a:latin typeface="Calibri" panose="020F0502020204030204" pitchFamily="34" charset="0"/>
                <a:ea typeface="Calibri" panose="020F0502020204030204" pitchFamily="34" charset="0"/>
                <a:cs typeface="Times New Roman" panose="02020603050405020304" pitchFamily="18" charset="0"/>
              </a:rPr>
              <a:t>Most EDD employees understand about Part Time Instructors at Community Colleges</a:t>
            </a:r>
          </a:p>
          <a:p>
            <a:pPr>
              <a:lnSpc>
                <a:spcPct val="120000"/>
              </a:lnSpc>
            </a:pPr>
            <a:r>
              <a:rPr lang="en-US" sz="5800" kern="100" dirty="0">
                <a:effectLst/>
                <a:latin typeface="Calibri" panose="020F0502020204030204" pitchFamily="34" charset="0"/>
                <a:ea typeface="Calibri" panose="020F0502020204030204" pitchFamily="34" charset="0"/>
                <a:cs typeface="Times New Roman" panose="02020603050405020304" pitchFamily="18" charset="0"/>
              </a:rPr>
              <a:t>Emphasize that we are not guaranteed a job – that is why it is called a </a:t>
            </a:r>
            <a:r>
              <a:rPr lang="en-US" sz="5800" kern="100" dirty="0" err="1">
                <a:effectLst/>
                <a:latin typeface="Calibri" panose="020F0502020204030204" pitchFamily="34" charset="0"/>
                <a:ea typeface="Calibri" panose="020F0502020204030204" pitchFamily="34" charset="0"/>
                <a:cs typeface="Times New Roman" panose="02020603050405020304" pitchFamily="18" charset="0"/>
              </a:rPr>
              <a:t>Tentaitve</a:t>
            </a:r>
            <a:r>
              <a:rPr lang="en-US" sz="5800" kern="100" dirty="0">
                <a:effectLst/>
                <a:latin typeface="Calibri" panose="020F0502020204030204" pitchFamily="34" charset="0"/>
                <a:ea typeface="Calibri" panose="020F0502020204030204" pitchFamily="34" charset="0"/>
                <a:cs typeface="Times New Roman" panose="02020603050405020304" pitchFamily="18" charset="0"/>
              </a:rPr>
              <a:t> Offer or Agreement.  Classes can be cancelled even after meeting with students that first week</a:t>
            </a:r>
          </a:p>
          <a:p>
            <a:pPr>
              <a:lnSpc>
                <a:spcPct val="120000"/>
              </a:lnSpc>
            </a:pPr>
            <a:r>
              <a:rPr lang="en-US" sz="5800" kern="100" dirty="0">
                <a:effectLst/>
                <a:latin typeface="Calibri" panose="020F0502020204030204" pitchFamily="34" charset="0"/>
                <a:ea typeface="Calibri" panose="020F0502020204030204" pitchFamily="34" charset="0"/>
                <a:cs typeface="Times New Roman" panose="02020603050405020304" pitchFamily="18" charset="0"/>
              </a:rPr>
              <a:t>Pension – We pay into CalSTRS – make that point.</a:t>
            </a:r>
          </a:p>
          <a:p>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92280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8A1E6F-8850-7617-BD1C-25826B1C2FE2}"/>
              </a:ext>
            </a:extLst>
          </p:cNvPr>
          <p:cNvSpPr txBox="1"/>
          <p:nvPr/>
        </p:nvSpPr>
        <p:spPr>
          <a:xfrm>
            <a:off x="1139840" y="937224"/>
            <a:ext cx="10809514" cy="3887859"/>
          </a:xfrm>
          <a:prstGeom prst="rect">
            <a:avLst/>
          </a:prstGeom>
          <a:noFill/>
        </p:spPr>
        <p:txBody>
          <a:bodyPr wrap="square">
            <a:spAutoFit/>
          </a:bodyPr>
          <a:lstStyle/>
          <a:p>
            <a:pPr marR="0" lvl="0">
              <a:lnSpc>
                <a:spcPct val="107000"/>
              </a:lnSpc>
              <a:spcAft>
                <a:spcPts val="800"/>
              </a:spcAft>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Other income from the District such as Office Hours:  </a:t>
            </a:r>
          </a:p>
          <a:p>
            <a:pPr marR="0" lvl="0">
              <a:lnSpc>
                <a:spcPct val="107000"/>
              </a:lnSpc>
              <a:spcAft>
                <a:spcPts val="800"/>
              </a:spcAft>
            </a:pPr>
            <a:r>
              <a:rPr lang="en-US" sz="4400" kern="100" dirty="0">
                <a:latin typeface="Calibri" panose="020F0502020204030204" pitchFamily="34" charset="0"/>
                <a:ea typeface="Calibri" panose="020F0502020204030204" pitchFamily="34" charset="0"/>
                <a:cs typeface="Times New Roman" panose="02020603050405020304" pitchFamily="18" charset="0"/>
              </a:rPr>
              <a:t>     </a:t>
            </a:r>
          </a:p>
          <a:p>
            <a:pPr marR="0" lvl="0">
              <a:lnSpc>
                <a:spcPct val="107000"/>
              </a:lnSpc>
              <a:spcAft>
                <a:spcPts val="800"/>
              </a:spcAft>
            </a:pPr>
            <a:r>
              <a:rPr lang="en-US" sz="4400" kern="100" dirty="0">
                <a:latin typeface="Calibri" panose="020F0502020204030204" pitchFamily="34" charset="0"/>
                <a:ea typeface="Calibri" panose="020F0502020204030204" pitchFamily="34" charset="0"/>
                <a:cs typeface="Times New Roman" panose="02020603050405020304" pitchFamily="18" charset="0"/>
              </a:rPr>
              <a:t>If you have a phone interview, that is the place to tell them about it.</a:t>
            </a:r>
            <a:endParaRPr lang="en-US" sz="4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6460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97681D-A4C9-B46F-2516-CF8724BA365B}"/>
              </a:ext>
            </a:extLst>
          </p:cNvPr>
          <p:cNvSpPr txBox="1"/>
          <p:nvPr/>
        </p:nvSpPr>
        <p:spPr>
          <a:xfrm>
            <a:off x="179614" y="1110344"/>
            <a:ext cx="11789229" cy="4981364"/>
          </a:xfrm>
          <a:prstGeom prst="rect">
            <a:avLst/>
          </a:prstGeom>
          <a:noFill/>
        </p:spPr>
        <p:txBody>
          <a:bodyPr wrap="square">
            <a:spAutoFit/>
          </a:bodyPr>
          <a:lstStyle/>
          <a:p>
            <a:pPr marR="0" lvl="0">
              <a:lnSpc>
                <a:spcPct val="107000"/>
              </a:lnSpc>
              <a:spcAft>
                <a:spcPts val="800"/>
              </a:spcAft>
            </a:pPr>
            <a:r>
              <a:rPr lang="en-US" sz="4000" kern="100" dirty="0">
                <a:effectLst/>
                <a:latin typeface="Calibri" panose="020F0502020204030204" pitchFamily="34" charset="0"/>
                <a:ea typeface="Calibri" panose="020F0502020204030204" pitchFamily="34" charset="0"/>
                <a:cs typeface="Times New Roman" panose="02020603050405020304" pitchFamily="18" charset="0"/>
              </a:rPr>
              <a:t>Tips for filing each year:  </a:t>
            </a:r>
          </a:p>
          <a:p>
            <a:pPr marR="0" lvl="0">
              <a:lnSpc>
                <a:spcPct val="107000"/>
              </a:lnSpc>
              <a:spcAft>
                <a:spcPts val="800"/>
              </a:spcAft>
            </a:pPr>
            <a:r>
              <a:rPr lang="en-US" sz="4000" kern="100" dirty="0">
                <a:latin typeface="Calibri" panose="020F0502020204030204" pitchFamily="34" charset="0"/>
                <a:ea typeface="Calibri" panose="020F0502020204030204" pitchFamily="34" charset="0"/>
                <a:cs typeface="Times New Roman" panose="02020603050405020304" pitchFamily="18" charset="0"/>
              </a:rPr>
              <a:t>     </a:t>
            </a:r>
            <a:r>
              <a:rPr lang="en-US" sz="4000" kern="100" dirty="0">
                <a:effectLst/>
                <a:latin typeface="Calibri" panose="020F0502020204030204" pitchFamily="34" charset="0"/>
                <a:ea typeface="Calibri" panose="020F0502020204030204" pitchFamily="34" charset="0"/>
                <a:cs typeface="Times New Roman" panose="02020603050405020304" pitchFamily="18" charset="0"/>
              </a:rPr>
              <a:t>I file at the end of Fall and Spring semesters and find myself answering the same questions each time.   </a:t>
            </a:r>
          </a:p>
          <a:p>
            <a:pPr marR="0" lvl="0">
              <a:lnSpc>
                <a:spcPct val="107000"/>
              </a:lnSpc>
              <a:spcAft>
                <a:spcPts val="800"/>
              </a:spcAft>
            </a:pPr>
            <a:r>
              <a:rPr lang="en-US" sz="4000" kern="100" dirty="0">
                <a:latin typeface="Calibri" panose="020F0502020204030204" pitchFamily="34" charset="0"/>
                <a:ea typeface="Calibri" panose="020F0502020204030204" pitchFamily="34" charset="0"/>
                <a:cs typeface="Times New Roman" panose="02020603050405020304" pitchFamily="18" charset="0"/>
              </a:rPr>
              <a:t>     </a:t>
            </a:r>
            <a:r>
              <a:rPr lang="en-US" sz="4000" kern="100" dirty="0">
                <a:effectLst/>
                <a:latin typeface="Calibri" panose="020F0502020204030204" pitchFamily="34" charset="0"/>
                <a:ea typeface="Calibri" panose="020F0502020204030204" pitchFamily="34" charset="0"/>
                <a:cs typeface="Times New Roman" panose="02020603050405020304" pitchFamily="18" charset="0"/>
              </a:rPr>
              <a:t>To save me time, as I answer questions, I copy and save those answers to a Word Doc that I file in my computer for future reference.  </a:t>
            </a:r>
          </a:p>
          <a:p>
            <a:pPr marR="0" lvl="0">
              <a:lnSpc>
                <a:spcPct val="107000"/>
              </a:lnSpc>
              <a:spcAft>
                <a:spcPts val="800"/>
              </a:spcAft>
            </a:pPr>
            <a:r>
              <a:rPr lang="en-US" sz="4000" kern="100" dirty="0">
                <a:latin typeface="Calibri" panose="020F0502020204030204" pitchFamily="34" charset="0"/>
                <a:ea typeface="Calibri" panose="020F0502020204030204" pitchFamily="34" charset="0"/>
                <a:cs typeface="Times New Roman" panose="02020603050405020304" pitchFamily="18" charset="0"/>
              </a:rPr>
              <a:t>     </a:t>
            </a:r>
            <a:r>
              <a:rPr lang="en-US" sz="4000" kern="100" dirty="0">
                <a:effectLst/>
                <a:latin typeface="Calibri" panose="020F0502020204030204" pitchFamily="34" charset="0"/>
                <a:ea typeface="Calibri" panose="020F0502020204030204" pitchFamily="34" charset="0"/>
                <a:cs typeface="Times New Roman" panose="02020603050405020304" pitchFamily="18" charset="0"/>
              </a:rPr>
              <a:t>These include:</a:t>
            </a:r>
          </a:p>
        </p:txBody>
      </p:sp>
    </p:spTree>
    <p:extLst>
      <p:ext uri="{BB962C8B-B14F-4D97-AF65-F5344CB8AC3E}">
        <p14:creationId xmlns:p14="http://schemas.microsoft.com/office/powerpoint/2010/main" val="41934210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7E61E8-7760-8BC8-0E93-4CFEC7D77664}"/>
              </a:ext>
            </a:extLst>
          </p:cNvPr>
          <p:cNvSpPr txBox="1"/>
          <p:nvPr/>
        </p:nvSpPr>
        <p:spPr>
          <a:xfrm>
            <a:off x="277586" y="620486"/>
            <a:ext cx="11772899" cy="5312352"/>
          </a:xfrm>
          <a:prstGeom prst="rect">
            <a:avLst/>
          </a:prstGeom>
          <a:noFill/>
        </p:spPr>
        <p:txBody>
          <a:bodyPr wrap="square">
            <a:spAutoFit/>
          </a:bodyPr>
          <a:lstStyle/>
          <a:p>
            <a:pPr>
              <a:spcAft>
                <a:spcPts val="1800"/>
              </a:spcAft>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Tips for filing each year -  keep a list showing: </a:t>
            </a:r>
          </a:p>
          <a:p>
            <a:pPr marL="914400" marR="0" lvl="1" indent="-457200">
              <a:lnSpc>
                <a:spcPct val="107000"/>
              </a:lnSpc>
              <a:spcBef>
                <a:spcPts val="600"/>
              </a:spcBef>
              <a:spcAft>
                <a:spcPts val="1800"/>
              </a:spcAft>
              <a:buFont typeface="Arial" panose="020B0604020202020204" pitchFamily="34" charset="0"/>
              <a:buChar char="•"/>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Employer name, address, and phone number – This will be the address they have you use for UI applications</a:t>
            </a:r>
          </a:p>
          <a:p>
            <a:pPr marL="914400" marR="0" lvl="1" indent="-457200">
              <a:lnSpc>
                <a:spcPct val="107000"/>
              </a:lnSpc>
              <a:spcAft>
                <a:spcPts val="1800"/>
              </a:spcAft>
              <a:buFont typeface="Arial" panose="020B0604020202020204" pitchFamily="34" charset="0"/>
              <a:buChar char="•"/>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Supervisor name, and site address and phone where you work.</a:t>
            </a:r>
          </a:p>
          <a:p>
            <a:pPr marL="914400" marR="0" lvl="1" indent="-457200">
              <a:lnSpc>
                <a:spcPct val="107000"/>
              </a:lnSpc>
              <a:spcAft>
                <a:spcPts val="1800"/>
              </a:spcAft>
              <a:buFont typeface="Arial" panose="020B0604020202020204" pitchFamily="34" charset="0"/>
              <a:buChar char="•"/>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Original start date</a:t>
            </a:r>
          </a:p>
          <a:p>
            <a:pPr marL="914400" marR="0" lvl="1" indent="-457200">
              <a:lnSpc>
                <a:spcPct val="107000"/>
              </a:lnSpc>
              <a:spcAft>
                <a:spcPts val="1800"/>
              </a:spcAft>
              <a:buFont typeface="Arial" panose="020B0604020202020204" pitchFamily="34" charset="0"/>
              <a:buChar char="•"/>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Current pay rate</a:t>
            </a:r>
          </a:p>
          <a:p>
            <a:endParaRPr lang="en-US" sz="4400" dirty="0"/>
          </a:p>
        </p:txBody>
      </p:sp>
    </p:spTree>
    <p:extLst>
      <p:ext uri="{BB962C8B-B14F-4D97-AF65-F5344CB8AC3E}">
        <p14:creationId xmlns:p14="http://schemas.microsoft.com/office/powerpoint/2010/main" val="4051981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C27049A-09B6-9B5E-4F2A-643CA039DDC5}"/>
              </a:ext>
            </a:extLst>
          </p:cNvPr>
          <p:cNvSpPr txBox="1"/>
          <p:nvPr/>
        </p:nvSpPr>
        <p:spPr>
          <a:xfrm>
            <a:off x="2645229" y="1453243"/>
            <a:ext cx="6502852" cy="3328027"/>
          </a:xfrm>
          <a:prstGeom prst="rect">
            <a:avLst/>
          </a:prstGeom>
          <a:noFill/>
        </p:spPr>
        <p:txBody>
          <a:bodyPr wrap="square">
            <a:spAutoFit/>
          </a:bodyPr>
          <a:lstStyle/>
          <a:p>
            <a:pPr marR="0" lvl="0" algn="ctr">
              <a:lnSpc>
                <a:spcPct val="107000"/>
              </a:lnSpc>
              <a:spcAft>
                <a:spcPts val="800"/>
              </a:spcAft>
            </a:pPr>
            <a:r>
              <a:rPr lang="en-US" sz="5400" kern="100" dirty="0">
                <a:effectLst/>
                <a:latin typeface="Calibri" panose="020F0502020204030204" pitchFamily="34" charset="0"/>
                <a:ea typeface="Calibri" panose="020F0502020204030204" pitchFamily="34" charset="0"/>
                <a:cs typeface="Times New Roman" panose="02020603050405020304" pitchFamily="18" charset="0"/>
              </a:rPr>
              <a:t>When</a:t>
            </a: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 to apply – </a:t>
            </a:r>
          </a:p>
          <a:p>
            <a:pPr marR="0" lvl="0" algn="ctr">
              <a:lnSpc>
                <a:spcPct val="107000"/>
              </a:lnSpc>
              <a:spcAft>
                <a:spcPts val="800"/>
              </a:spcAft>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DO NOT WAIT.  </a:t>
            </a:r>
          </a:p>
          <a:p>
            <a:pPr marR="0" lvl="0" algn="ctr">
              <a:lnSpc>
                <a:spcPct val="107000"/>
              </a:lnSpc>
              <a:spcAft>
                <a:spcPts val="800"/>
              </a:spcAft>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Apply as soon as your last class is done.</a:t>
            </a:r>
          </a:p>
        </p:txBody>
      </p:sp>
    </p:spTree>
    <p:extLst>
      <p:ext uri="{BB962C8B-B14F-4D97-AF65-F5344CB8AC3E}">
        <p14:creationId xmlns:p14="http://schemas.microsoft.com/office/powerpoint/2010/main" val="12535238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1165F9-C92C-AE62-EDC5-4B39E679F6A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4073B28E-B0B8-190E-3871-A4DB230E9983}"/>
              </a:ext>
            </a:extLst>
          </p:cNvPr>
          <p:cNvSpPr txBox="1"/>
          <p:nvPr/>
        </p:nvSpPr>
        <p:spPr>
          <a:xfrm>
            <a:off x="209550" y="865414"/>
            <a:ext cx="11772899" cy="6078587"/>
          </a:xfrm>
          <a:prstGeom prst="rect">
            <a:avLst/>
          </a:prstGeom>
          <a:noFill/>
        </p:spPr>
        <p:txBody>
          <a:bodyPr wrap="square">
            <a:spAutoFit/>
          </a:bodyPr>
          <a:lstStyle/>
          <a:p>
            <a:pPr>
              <a:spcAft>
                <a:spcPts val="1800"/>
              </a:spcAft>
            </a:pPr>
            <a:r>
              <a:rPr lang="en-US" sz="4400" kern="100" dirty="0">
                <a:effectLst/>
                <a:latin typeface="Calibri" panose="020F0502020204030204" pitchFamily="34" charset="0"/>
                <a:ea typeface="Calibri" panose="020F0502020204030204" pitchFamily="34" charset="0"/>
                <a:cs typeface="Times New Roman" panose="02020603050405020304" pitchFamily="18" charset="0"/>
              </a:rPr>
              <a:t>Tips for filing each year -  keep a list showing: </a:t>
            </a:r>
          </a:p>
          <a:p>
            <a:pPr marL="914400" marR="0" lvl="1" indent="-457200">
              <a:spcAft>
                <a:spcPts val="1800"/>
              </a:spcAft>
              <a:buFont typeface="Arial" panose="020B0604020202020204" pitchFamily="34" charset="0"/>
              <a:buChar char="•"/>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Our union name, address and phone though I will answer that they don’t help us find a job.</a:t>
            </a:r>
          </a:p>
          <a:p>
            <a:pPr marL="914400" marR="0" lvl="1" indent="-457200">
              <a:spcAft>
                <a:spcPts val="1800"/>
              </a:spcAft>
              <a:buFont typeface="Arial" panose="020B0604020202020204" pitchFamily="34" charset="0"/>
              <a:buChar char="•"/>
            </a:pP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I know that on the weekly reports, they will want to know what potential employers I contacted looking for a job so I have created a list with the name and website such as our district, </a:t>
            </a:r>
            <a:r>
              <a:rPr lang="en-US" sz="3200" kern="100" dirty="0" err="1">
                <a:effectLst/>
                <a:latin typeface="Calibri" panose="020F0502020204030204" pitchFamily="34" charset="0"/>
                <a:ea typeface="Calibri" panose="020F0502020204030204" pitchFamily="34" charset="0"/>
                <a:cs typeface="Times New Roman" panose="02020603050405020304" pitchFamily="18" charset="0"/>
              </a:rPr>
              <a:t>CCCregistry</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kern="100" dirty="0" err="1">
                <a:effectLst/>
                <a:latin typeface="Calibri" panose="020F0502020204030204" pitchFamily="34" charset="0"/>
                <a:ea typeface="Calibri" panose="020F0502020204030204" pitchFamily="34" charset="0"/>
                <a:cs typeface="Times New Roman" panose="02020603050405020304" pitchFamily="18" charset="0"/>
              </a:rPr>
              <a:t>CalJobs</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kern="100" dirty="0" err="1">
                <a:effectLst/>
                <a:latin typeface="Calibri" panose="020F0502020204030204" pitchFamily="34" charset="0"/>
                <a:ea typeface="Calibri" panose="020F0502020204030204" pitchFamily="34" charset="0"/>
                <a:cs typeface="Times New Roman" panose="02020603050405020304" pitchFamily="18" charset="0"/>
              </a:rPr>
              <a:t>EdJoin</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etc.  Then choose three each week, check to see if any openings, and list them on the EDD report.  This is my suggestion, not their rule.</a:t>
            </a:r>
          </a:p>
          <a:p>
            <a:endParaRPr lang="en-US" sz="4400" dirty="0"/>
          </a:p>
        </p:txBody>
      </p:sp>
    </p:spTree>
    <p:extLst>
      <p:ext uri="{BB962C8B-B14F-4D97-AF65-F5344CB8AC3E}">
        <p14:creationId xmlns:p14="http://schemas.microsoft.com/office/powerpoint/2010/main" val="1753369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084451E-35A6-AE99-9EBF-5DDED013CE9A}"/>
              </a:ext>
            </a:extLst>
          </p:cNvPr>
          <p:cNvSpPr txBox="1"/>
          <p:nvPr/>
        </p:nvSpPr>
        <p:spPr>
          <a:xfrm>
            <a:off x="1327355" y="727587"/>
            <a:ext cx="8613058" cy="847604"/>
          </a:xfrm>
          <a:prstGeom prst="rect">
            <a:avLst/>
          </a:prstGeom>
          <a:noFill/>
        </p:spPr>
        <p:txBody>
          <a:bodyPr wrap="square">
            <a:spAutoFit/>
          </a:bodyPr>
          <a:lstStyle/>
          <a:p>
            <a:pPr marL="0" marR="0">
              <a:lnSpc>
                <a:spcPct val="107000"/>
              </a:lnSpc>
              <a:spcAft>
                <a:spcPts val="800"/>
              </a:spcAft>
            </a:pPr>
            <a:endParaRPr lang="en-US" sz="4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841CFDD8-D038-CA76-A06B-E482F6030FAC}"/>
              </a:ext>
            </a:extLst>
          </p:cNvPr>
          <p:cNvSpPr txBox="1"/>
          <p:nvPr/>
        </p:nvSpPr>
        <p:spPr>
          <a:xfrm>
            <a:off x="1327355" y="993059"/>
            <a:ext cx="9891251" cy="4878771"/>
          </a:xfrm>
          <a:prstGeom prst="rect">
            <a:avLst/>
          </a:prstGeom>
          <a:noFill/>
        </p:spPr>
        <p:txBody>
          <a:bodyPr wrap="square">
            <a:spAutoFit/>
          </a:bodyPr>
          <a:lstStyle/>
          <a:p>
            <a:pPr marL="0" marR="0">
              <a:lnSpc>
                <a:spcPct val="107000"/>
              </a:lnSpc>
              <a:spcAft>
                <a:spcPts val="800"/>
              </a:spcAft>
            </a:pPr>
            <a:r>
              <a:rPr lang="en-US" sz="4000" kern="100" dirty="0">
                <a:effectLst/>
                <a:latin typeface="Calibri" panose="020F0502020204030204" pitchFamily="34" charset="0"/>
                <a:ea typeface="Calibri" panose="020F0502020204030204" pitchFamily="34" charset="0"/>
                <a:cs typeface="Times New Roman" panose="02020603050405020304" pitchFamily="18" charset="0"/>
              </a:rPr>
              <a:t>Tips for filing – If this is your first time, then you will be asked:</a:t>
            </a:r>
          </a:p>
          <a:p>
            <a:pPr marL="0" marR="0">
              <a:lnSpc>
                <a:spcPct val="107000"/>
              </a:lnSpc>
              <a:spcAft>
                <a:spcPts val="800"/>
              </a:spcAft>
            </a:pPr>
            <a:r>
              <a:rPr lang="en-US" sz="4000" kern="100" dirty="0">
                <a:effectLst/>
                <a:latin typeface="Calibri" panose="020F0502020204030204" pitchFamily="34" charset="0"/>
                <a:ea typeface="Calibri" panose="020F0502020204030204" pitchFamily="34" charset="0"/>
                <a:cs typeface="Times New Roman" panose="02020603050405020304" pitchFamily="18" charset="0"/>
              </a:rPr>
              <a:t>How much you made for a certain period of time such as by month or quarter for the past 18 months</a:t>
            </a:r>
          </a:p>
          <a:p>
            <a:pPr marL="0" marR="0">
              <a:lnSpc>
                <a:spcPct val="107000"/>
              </a:lnSpc>
              <a:spcAft>
                <a:spcPts val="800"/>
              </a:spcAft>
            </a:pPr>
            <a:r>
              <a:rPr lang="en-US" sz="4000" kern="100" dirty="0">
                <a:effectLst/>
                <a:latin typeface="Calibri" panose="020F0502020204030204" pitchFamily="34" charset="0"/>
                <a:ea typeface="Calibri" panose="020F0502020204030204" pitchFamily="34" charset="0"/>
                <a:cs typeface="Times New Roman" panose="02020603050405020304" pitchFamily="18" charset="0"/>
              </a:rPr>
              <a:t>I keep an Excel page where I list my monthly gross earnings.</a:t>
            </a:r>
          </a:p>
        </p:txBody>
      </p:sp>
    </p:spTree>
    <p:extLst>
      <p:ext uri="{BB962C8B-B14F-4D97-AF65-F5344CB8AC3E}">
        <p14:creationId xmlns:p14="http://schemas.microsoft.com/office/powerpoint/2010/main" val="708851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843B988-C51C-3C40-15A3-19561D983B9C}"/>
              </a:ext>
            </a:extLst>
          </p:cNvPr>
          <p:cNvSpPr txBox="1"/>
          <p:nvPr/>
        </p:nvSpPr>
        <p:spPr>
          <a:xfrm>
            <a:off x="1150374" y="737420"/>
            <a:ext cx="9743768" cy="5000728"/>
          </a:xfrm>
          <a:prstGeom prst="rect">
            <a:avLst/>
          </a:prstGeom>
          <a:noFill/>
        </p:spPr>
        <p:txBody>
          <a:bodyPr wrap="square">
            <a:spAutoFit/>
          </a:bodyPr>
          <a:lstStyle/>
          <a:p>
            <a:pPr marL="0" marR="0">
              <a:lnSpc>
                <a:spcPct val="107000"/>
              </a:lnSpc>
              <a:spcAft>
                <a:spcPts val="800"/>
              </a:spcAft>
            </a:pPr>
            <a:r>
              <a:rPr lang="en-US" sz="5400" b="1" u="sng" kern="100" dirty="0">
                <a:effectLst/>
                <a:latin typeface="Calibri" panose="020F0502020204030204" pitchFamily="34" charset="0"/>
                <a:ea typeface="Calibri" panose="020F0502020204030204" pitchFamily="34" charset="0"/>
                <a:cs typeface="Times New Roman" panose="02020603050405020304" pitchFamily="18" charset="0"/>
              </a:rPr>
              <a:t>Filing for Unemployment</a:t>
            </a:r>
            <a:endParaRPr lang="en-US" sz="5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buFont typeface="+mj-lt"/>
              <a:buAutoNum type="arabicPeriod"/>
            </a:pPr>
            <a:r>
              <a:rPr lang="en-US" sz="4800" kern="100" dirty="0">
                <a:effectLst/>
                <a:latin typeface="Calibri" panose="020F0502020204030204" pitchFamily="34" charset="0"/>
                <a:ea typeface="Calibri" panose="020F0502020204030204" pitchFamily="34" charset="0"/>
                <a:cs typeface="Times New Roman" panose="02020603050405020304" pitchFamily="18" charset="0"/>
              </a:rPr>
              <a:t>Go to the EDD website;   </a:t>
            </a:r>
            <a:r>
              <a:rPr lang="en-US" sz="4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https://edd.ca.gov/</a:t>
            </a:r>
            <a:r>
              <a:rPr lang="en-US" sz="4800" kern="100" dirty="0">
                <a:effectLst/>
                <a:latin typeface="Calibri" panose="020F0502020204030204" pitchFamily="34" charset="0"/>
                <a:ea typeface="Calibri" panose="020F0502020204030204" pitchFamily="34" charset="0"/>
                <a:cs typeface="Times New Roman" panose="02020603050405020304" pitchFamily="18" charset="0"/>
              </a:rPr>
              <a:t>   but all you have to do is search for EDD</a:t>
            </a:r>
          </a:p>
          <a:p>
            <a:pPr marL="342900" marR="0" lvl="0" indent="-342900">
              <a:lnSpc>
                <a:spcPct val="107000"/>
              </a:lnSpc>
              <a:buFont typeface="+mj-lt"/>
              <a:buAutoNum type="arabicPeriod"/>
            </a:pPr>
            <a:r>
              <a:rPr lang="en-US" sz="4800" kern="100" dirty="0">
                <a:effectLst/>
                <a:latin typeface="Calibri" panose="020F0502020204030204" pitchFamily="34" charset="0"/>
                <a:ea typeface="Calibri" panose="020F0502020204030204" pitchFamily="34" charset="0"/>
                <a:cs typeface="Times New Roman" panose="02020603050405020304" pitchFamily="18" charset="0"/>
              </a:rPr>
              <a:t>Click on Claims</a:t>
            </a:r>
          </a:p>
          <a:p>
            <a:pPr marL="342900" marR="0" lvl="0" indent="-342900">
              <a:lnSpc>
                <a:spcPct val="107000"/>
              </a:lnSpc>
              <a:spcAft>
                <a:spcPts val="800"/>
              </a:spcAft>
              <a:buFont typeface="+mj-lt"/>
              <a:buAutoNum type="arabicPeriod"/>
            </a:pPr>
            <a:r>
              <a:rPr lang="en-US" sz="4800" kern="100" dirty="0">
                <a:effectLst/>
                <a:latin typeface="Calibri" panose="020F0502020204030204" pitchFamily="34" charset="0"/>
                <a:ea typeface="Calibri" panose="020F0502020204030204" pitchFamily="34" charset="0"/>
                <a:cs typeface="Times New Roman" panose="02020603050405020304" pitchFamily="18" charset="0"/>
              </a:rPr>
              <a:t>Click on Unemployment Insurance</a:t>
            </a:r>
          </a:p>
        </p:txBody>
      </p:sp>
    </p:spTree>
    <p:extLst>
      <p:ext uri="{BB962C8B-B14F-4D97-AF65-F5344CB8AC3E}">
        <p14:creationId xmlns:p14="http://schemas.microsoft.com/office/powerpoint/2010/main" val="1081279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06818F-B0A5-0A14-73A0-173349BBE6F9}"/>
              </a:ext>
            </a:extLst>
          </p:cNvPr>
          <p:cNvSpPr txBox="1"/>
          <p:nvPr/>
        </p:nvSpPr>
        <p:spPr>
          <a:xfrm>
            <a:off x="1052052" y="737420"/>
            <a:ext cx="9468464" cy="5993628"/>
          </a:xfrm>
          <a:prstGeom prst="rect">
            <a:avLst/>
          </a:prstGeom>
          <a:noFill/>
        </p:spPr>
        <p:txBody>
          <a:bodyPr wrap="square">
            <a:spAutoFit/>
          </a:bodyPr>
          <a:lstStyle/>
          <a:p>
            <a:pPr marL="342900" marR="0" lvl="0" indent="-342900">
              <a:lnSpc>
                <a:spcPct val="107000"/>
              </a:lnSpc>
              <a:buFont typeface="+mj-lt"/>
              <a:buAutoNum type="arabicPeriod"/>
            </a:pPr>
            <a:r>
              <a:rPr lang="en-US" sz="3600" kern="100" dirty="0">
                <a:effectLst/>
                <a:latin typeface="Calibri" panose="020F0502020204030204" pitchFamily="34" charset="0"/>
                <a:ea typeface="Calibri" panose="020F0502020204030204" pitchFamily="34" charset="0"/>
                <a:cs typeface="Times New Roman" panose="02020603050405020304" pitchFamily="18" charset="0"/>
              </a:rPr>
              <a:t>Then  click on </a:t>
            </a:r>
            <a:r>
              <a:rPr lang="en-US" sz="3600" kern="100" dirty="0">
                <a:effectLst/>
                <a:latin typeface="Source Sans Pro" panose="020B0503030403020204" pitchFamily="34" charset="0"/>
                <a:ea typeface="Calibri" panose="020F0502020204030204" pitchFamily="34" charset="0"/>
                <a:cs typeface="Times New Roman" panose="02020603050405020304" pitchFamily="18" charset="0"/>
              </a:rPr>
              <a:t> either of these two to start</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buFont typeface="+mj-lt"/>
              <a:buAutoNum type="alphaLcPeriod"/>
            </a:pPr>
            <a:r>
              <a:rPr lang="en-US" sz="3600" u="none" strike="noStrike" kern="100" dirty="0">
                <a:effectLst/>
                <a:latin typeface="Source Sans Pro" panose="020B050303040302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Apply for Unemployment Benefits - Overview</a:t>
            </a:r>
            <a:r>
              <a:rPr lang="en-US" sz="3600" kern="100" dirty="0">
                <a:effectLst/>
                <a:latin typeface="Source Sans Pro" panose="020B0503030403020204" pitchFamily="34" charset="0"/>
                <a:ea typeface="Calibri" panose="020F0502020204030204" pitchFamily="34" charset="0"/>
                <a:cs typeface="Times New Roman" panose="02020603050405020304" pitchFamily="18" charset="0"/>
              </a:rPr>
              <a:t>  if you never applied before.  This is where register for unemployment</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buFont typeface="+mj-lt"/>
              <a:buAutoNum type="alphaLcPeriod"/>
            </a:pPr>
            <a:r>
              <a:rPr lang="en-US" sz="3600" kern="100" dirty="0">
                <a:effectLst/>
                <a:latin typeface="Source Sans Pro" panose="020B0503030403020204" pitchFamily="34" charset="0"/>
                <a:ea typeface="Calibri" panose="020F0502020204030204" pitchFamily="34" charset="0"/>
                <a:cs typeface="Times New Roman" panose="02020603050405020304" pitchFamily="18" charset="0"/>
              </a:rPr>
              <a:t>  Apply for </a:t>
            </a:r>
            <a:r>
              <a:rPr lang="en-US" sz="3600" kern="100" dirty="0" err="1">
                <a:effectLst/>
                <a:latin typeface="Source Sans Pro" panose="020B0503030403020204" pitchFamily="34" charset="0"/>
                <a:ea typeface="Calibri" panose="020F0502020204030204" pitchFamily="34" charset="0"/>
                <a:cs typeface="Times New Roman" panose="02020603050405020304" pitchFamily="18" charset="0"/>
              </a:rPr>
              <a:t>Unemployement</a:t>
            </a:r>
            <a:r>
              <a:rPr lang="en-US" sz="3600" kern="100" dirty="0">
                <a:effectLst/>
                <a:latin typeface="Source Sans Pro" panose="020B0503030403020204" pitchFamily="34" charset="0"/>
                <a:ea typeface="Calibri" panose="020F0502020204030204" pitchFamily="34" charset="0"/>
                <a:cs typeface="Times New Roman" panose="02020603050405020304" pitchFamily="18" charset="0"/>
              </a:rPr>
              <a:t> if you have an account with them.</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Aft>
                <a:spcPts val="800"/>
              </a:spcAft>
              <a:buFont typeface="+mj-lt"/>
              <a:buAutoNum type="arabicPeriod"/>
            </a:pPr>
            <a:r>
              <a:rPr lang="en-US" sz="3600" kern="100" dirty="0">
                <a:effectLst/>
                <a:latin typeface="Source Sans Pro" panose="020B0503030403020204" pitchFamily="34" charset="0"/>
                <a:ea typeface="Calibri" panose="020F0502020204030204" pitchFamily="34" charset="0"/>
                <a:cs typeface="Times New Roman" panose="02020603050405020304" pitchFamily="18" charset="0"/>
              </a:rPr>
              <a:t>Certify for </a:t>
            </a:r>
            <a:r>
              <a:rPr lang="en-US" sz="3600" kern="100" dirty="0" err="1">
                <a:effectLst/>
                <a:latin typeface="Source Sans Pro" panose="020B0503030403020204" pitchFamily="34" charset="0"/>
                <a:ea typeface="Calibri" panose="020F0502020204030204" pitchFamily="34" charset="0"/>
                <a:cs typeface="Times New Roman" panose="02020603050405020304" pitchFamily="18" charset="0"/>
              </a:rPr>
              <a:t>Unemployement</a:t>
            </a:r>
            <a:r>
              <a:rPr lang="en-US" sz="3600" kern="100" dirty="0">
                <a:effectLst/>
                <a:latin typeface="Source Sans Pro" panose="020B0503030403020204" pitchFamily="34" charset="0"/>
                <a:ea typeface="Calibri" panose="020F0502020204030204" pitchFamily="34" charset="0"/>
                <a:cs typeface="Times New Roman" panose="02020603050405020304" pitchFamily="18" charset="0"/>
              </a:rPr>
              <a:t> Benefits is the one you use every other week to basically give them a progress report but you don’t have to go here.  They will send an email to you.</a:t>
            </a:r>
            <a:endParaRPr lang="en-US"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1799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194CD-944E-6FDB-D478-41D14EB03339}"/>
              </a:ext>
            </a:extLst>
          </p:cNvPr>
          <p:cNvSpPr>
            <a:spLocks noGrp="1"/>
          </p:cNvSpPr>
          <p:nvPr>
            <p:ph type="title"/>
          </p:nvPr>
        </p:nvSpPr>
        <p:spPr/>
        <p:txBody>
          <a:bodyPr/>
          <a:lstStyle/>
          <a:p>
            <a:r>
              <a:rPr lang="en-US" sz="3600" kern="100" dirty="0">
                <a:effectLst/>
                <a:latin typeface="Calibri" panose="020F0502020204030204" pitchFamily="34" charset="0"/>
                <a:ea typeface="Calibri" panose="020F0502020204030204" pitchFamily="34" charset="0"/>
                <a:cs typeface="Times New Roman" panose="02020603050405020304" pitchFamily="18" charset="0"/>
              </a:rPr>
              <a:t>Last Day Worked – Points to consider</a:t>
            </a:r>
            <a:endParaRPr lang="en-US" dirty="0"/>
          </a:p>
        </p:txBody>
      </p:sp>
    </p:spTree>
    <p:extLst>
      <p:ext uri="{BB962C8B-B14F-4D97-AF65-F5344CB8AC3E}">
        <p14:creationId xmlns:p14="http://schemas.microsoft.com/office/powerpoint/2010/main" val="3690607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BB822-C4E9-2EBC-6A77-D8237F4712F4}"/>
              </a:ext>
            </a:extLst>
          </p:cNvPr>
          <p:cNvSpPr>
            <a:spLocks noGrp="1"/>
          </p:cNvSpPr>
          <p:nvPr>
            <p:ph type="title"/>
          </p:nvPr>
        </p:nvSpPr>
        <p:spPr>
          <a:xfrm>
            <a:off x="685801" y="685800"/>
            <a:ext cx="10131425" cy="1456267"/>
          </a:xfrm>
        </p:spPr>
        <p:txBody>
          <a:bodyPr/>
          <a:lstStyle/>
          <a:p>
            <a:r>
              <a:rPr lang="en-US" sz="3600" kern="100" dirty="0">
                <a:effectLst/>
                <a:latin typeface="Calibri" panose="020F0502020204030204" pitchFamily="34" charset="0"/>
                <a:ea typeface="Calibri" panose="020F0502020204030204" pitchFamily="34" charset="0"/>
                <a:cs typeface="Times New Roman" panose="02020603050405020304" pitchFamily="18" charset="0"/>
              </a:rPr>
              <a:t>Last Day Worked – Points to consider</a:t>
            </a:r>
            <a:endParaRPr lang="en-US" dirty="0"/>
          </a:p>
        </p:txBody>
      </p:sp>
      <p:sp>
        <p:nvSpPr>
          <p:cNvPr id="3" name="Content Placeholder 2">
            <a:extLst>
              <a:ext uri="{FF2B5EF4-FFF2-40B4-BE49-F238E27FC236}">
                <a16:creationId xmlns:a16="http://schemas.microsoft.com/office/drawing/2014/main" id="{E2D5C3AE-975D-7B51-8523-9C9C09071D46}"/>
              </a:ext>
            </a:extLst>
          </p:cNvPr>
          <p:cNvSpPr>
            <a:spLocks noGrp="1"/>
          </p:cNvSpPr>
          <p:nvPr>
            <p:ph idx="1"/>
          </p:nvPr>
        </p:nvSpPr>
        <p:spPr/>
        <p:txBody>
          <a:bodyPr>
            <a:normAutofit/>
          </a:bodyPr>
          <a:lstStyle/>
          <a:p>
            <a:r>
              <a:rPr lang="en-US" sz="3200" kern="100" dirty="0">
                <a:effectLst/>
                <a:latin typeface="Calibri" panose="020F0502020204030204" pitchFamily="34" charset="0"/>
                <a:ea typeface="Calibri" panose="020F0502020204030204" pitchFamily="34" charset="0"/>
                <a:cs typeface="Times New Roman" panose="02020603050405020304" pitchFamily="18" charset="0"/>
              </a:rPr>
              <a:t>The employer you show as being the very last one you physically work for will be the one that EDD uses for your claim.   </a:t>
            </a:r>
          </a:p>
          <a:p>
            <a:endParaRPr lang="en-US" dirty="0"/>
          </a:p>
        </p:txBody>
      </p:sp>
    </p:spTree>
    <p:extLst>
      <p:ext uri="{BB962C8B-B14F-4D97-AF65-F5344CB8AC3E}">
        <p14:creationId xmlns:p14="http://schemas.microsoft.com/office/powerpoint/2010/main" val="966697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13B625-0A3D-B8ED-7F1B-1BEED6BBF6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327341A-6050-F834-2B09-E9B20BF93D30}"/>
              </a:ext>
            </a:extLst>
          </p:cNvPr>
          <p:cNvSpPr>
            <a:spLocks noGrp="1"/>
          </p:cNvSpPr>
          <p:nvPr>
            <p:ph type="title"/>
          </p:nvPr>
        </p:nvSpPr>
        <p:spPr>
          <a:xfrm>
            <a:off x="685801" y="685800"/>
            <a:ext cx="10131425" cy="1456267"/>
          </a:xfrm>
        </p:spPr>
        <p:txBody>
          <a:bodyPr/>
          <a:lstStyle/>
          <a:p>
            <a:r>
              <a:rPr lang="en-US" sz="3600" kern="100" dirty="0">
                <a:effectLst/>
                <a:latin typeface="Calibri" panose="020F0502020204030204" pitchFamily="34" charset="0"/>
                <a:ea typeface="Calibri" panose="020F0502020204030204" pitchFamily="34" charset="0"/>
                <a:cs typeface="Times New Roman" panose="02020603050405020304" pitchFamily="18" charset="0"/>
              </a:rPr>
              <a:t>Last Day Worked – Points to consider</a:t>
            </a:r>
            <a:endParaRPr lang="en-US" dirty="0"/>
          </a:p>
        </p:txBody>
      </p:sp>
      <p:sp>
        <p:nvSpPr>
          <p:cNvPr id="3" name="Content Placeholder 2">
            <a:extLst>
              <a:ext uri="{FF2B5EF4-FFF2-40B4-BE49-F238E27FC236}">
                <a16:creationId xmlns:a16="http://schemas.microsoft.com/office/drawing/2014/main" id="{C2A6A249-5861-0152-DCF9-32D12D426EAA}"/>
              </a:ext>
            </a:extLst>
          </p:cNvPr>
          <p:cNvSpPr>
            <a:spLocks noGrp="1"/>
          </p:cNvSpPr>
          <p:nvPr>
            <p:ph idx="1"/>
          </p:nvPr>
        </p:nvSpPr>
        <p:spPr/>
        <p:txBody>
          <a:bodyPr>
            <a:normAutofit fontScale="92500" lnSpcReduction="10000"/>
          </a:bodyPr>
          <a:lstStyle/>
          <a:p>
            <a:r>
              <a:rPr lang="en-US" sz="3200" kern="100" dirty="0">
                <a:effectLst/>
                <a:latin typeface="Calibri" panose="020F0502020204030204" pitchFamily="34" charset="0"/>
                <a:ea typeface="Calibri" panose="020F0502020204030204" pitchFamily="34" charset="0"/>
                <a:cs typeface="Times New Roman" panose="02020603050405020304" pitchFamily="18" charset="0"/>
              </a:rPr>
              <a:t>The employer you show as being the very last one you physically work for will be the one that EDD uses for your claim.</a:t>
            </a:r>
          </a:p>
          <a:p>
            <a:r>
              <a:rPr lang="en-US" sz="3200" kern="100" dirty="0">
                <a:effectLst/>
                <a:latin typeface="Calibri" panose="020F0502020204030204" pitchFamily="34" charset="0"/>
                <a:ea typeface="Calibri" panose="020F0502020204030204" pitchFamily="34" charset="0"/>
                <a:cs typeface="Times New Roman" panose="02020603050405020304" pitchFamily="18" charset="0"/>
              </a:rPr>
              <a:t>Don’t make the mistake I made.  I reported my last week worked as the week</a:t>
            </a:r>
            <a:r>
              <a:rPr lang="en-US" sz="3200" kern="100" dirty="0">
                <a:latin typeface="Calibri" panose="020F0502020204030204" pitchFamily="34" charset="0"/>
                <a:ea typeface="Calibri" panose="020F0502020204030204" pitchFamily="34" charset="0"/>
                <a:cs typeface="Times New Roman" panose="02020603050405020304" pitchFamily="18" charset="0"/>
              </a:rPr>
              <a:t> I filled in</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as a substitute for a K-12  District that doesn’t pay UI and was lower pay.  It was the week after my classes ended at SDCCD.  I should have turned down the job that week.</a:t>
            </a:r>
          </a:p>
          <a:p>
            <a:endParaRPr lang="en-US" dirty="0"/>
          </a:p>
        </p:txBody>
      </p:sp>
    </p:spTree>
    <p:extLst>
      <p:ext uri="{BB962C8B-B14F-4D97-AF65-F5344CB8AC3E}">
        <p14:creationId xmlns:p14="http://schemas.microsoft.com/office/powerpoint/2010/main" val="3555980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991E2A-634F-298C-9A58-04877C46F6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2C4178-D8F2-BF49-D8B6-72C0F1CE97CD}"/>
              </a:ext>
            </a:extLst>
          </p:cNvPr>
          <p:cNvSpPr>
            <a:spLocks noGrp="1"/>
          </p:cNvSpPr>
          <p:nvPr>
            <p:ph type="title"/>
          </p:nvPr>
        </p:nvSpPr>
        <p:spPr>
          <a:xfrm>
            <a:off x="685801" y="685800"/>
            <a:ext cx="10131425" cy="1456267"/>
          </a:xfrm>
        </p:spPr>
        <p:txBody>
          <a:bodyPr/>
          <a:lstStyle/>
          <a:p>
            <a:r>
              <a:rPr lang="en-US" sz="3600" kern="100" dirty="0">
                <a:effectLst/>
                <a:latin typeface="Calibri" panose="020F0502020204030204" pitchFamily="34" charset="0"/>
                <a:ea typeface="Calibri" panose="020F0502020204030204" pitchFamily="34" charset="0"/>
                <a:cs typeface="Times New Roman" panose="02020603050405020304" pitchFamily="18" charset="0"/>
              </a:rPr>
              <a:t>Last Day Worked – Points to consider</a:t>
            </a:r>
            <a:endParaRPr lang="en-US" dirty="0"/>
          </a:p>
        </p:txBody>
      </p:sp>
      <p:sp>
        <p:nvSpPr>
          <p:cNvPr id="3" name="Content Placeholder 2">
            <a:extLst>
              <a:ext uri="{FF2B5EF4-FFF2-40B4-BE49-F238E27FC236}">
                <a16:creationId xmlns:a16="http://schemas.microsoft.com/office/drawing/2014/main" id="{DAE912D3-973A-CA00-D855-4181C349DCC2}"/>
              </a:ext>
            </a:extLst>
          </p:cNvPr>
          <p:cNvSpPr>
            <a:spLocks noGrp="1"/>
          </p:cNvSpPr>
          <p:nvPr>
            <p:ph idx="1"/>
          </p:nvPr>
        </p:nvSpPr>
        <p:spPr/>
        <p:txBody>
          <a:bodyPr>
            <a:normAutofit fontScale="85000" lnSpcReduction="10000"/>
          </a:bodyPr>
          <a:lstStyle/>
          <a:p>
            <a:r>
              <a:rPr lang="en-US" sz="3200" kern="100" dirty="0">
                <a:effectLst/>
                <a:latin typeface="Calibri" panose="020F0502020204030204" pitchFamily="34" charset="0"/>
                <a:ea typeface="Calibri" panose="020F0502020204030204" pitchFamily="34" charset="0"/>
                <a:cs typeface="Times New Roman" panose="02020603050405020304" pitchFamily="18" charset="0"/>
              </a:rPr>
              <a:t>The employer you show as being the very last one you physically work for will be the one that EDD uses for your claim.</a:t>
            </a:r>
          </a:p>
          <a:p>
            <a:r>
              <a:rPr lang="en-US" sz="3200" kern="100" dirty="0">
                <a:effectLst/>
                <a:latin typeface="Calibri" panose="020F0502020204030204" pitchFamily="34" charset="0"/>
                <a:ea typeface="Calibri" panose="020F0502020204030204" pitchFamily="34" charset="0"/>
                <a:cs typeface="Times New Roman" panose="02020603050405020304" pitchFamily="18" charset="0"/>
              </a:rPr>
              <a:t>Don’t make the mistake I made.  I reported my last week worked as the week</a:t>
            </a:r>
            <a:r>
              <a:rPr lang="en-US" sz="3200" kern="100" dirty="0">
                <a:latin typeface="Calibri" panose="020F0502020204030204" pitchFamily="34" charset="0"/>
                <a:ea typeface="Calibri" panose="020F0502020204030204" pitchFamily="34" charset="0"/>
                <a:cs typeface="Times New Roman" panose="02020603050405020304" pitchFamily="18" charset="0"/>
              </a:rPr>
              <a:t> I filled in</a:t>
            </a:r>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as a substitute for a K-12  District that doesn’t pay UI and was lower pay.  It was the week after my classes ended at SDCCD.  I should have turned down the job that week.</a:t>
            </a:r>
          </a:p>
          <a:p>
            <a:r>
              <a:rPr lang="en-US" sz="3200" kern="100" dirty="0">
                <a:effectLst/>
                <a:latin typeface="Calibri" panose="020F0502020204030204" pitchFamily="34" charset="0"/>
                <a:ea typeface="Calibri" panose="020F0502020204030204" pitchFamily="34" charset="0"/>
                <a:cs typeface="Times New Roman" panose="02020603050405020304" pitchFamily="18" charset="0"/>
              </a:rPr>
              <a:t> Last day worked is the last day you met with students, not when you posted grades, etc.</a:t>
            </a:r>
          </a:p>
          <a:p>
            <a:endParaRPr lang="en-US" dirty="0"/>
          </a:p>
        </p:txBody>
      </p:sp>
    </p:spTree>
    <p:extLst>
      <p:ext uri="{BB962C8B-B14F-4D97-AF65-F5344CB8AC3E}">
        <p14:creationId xmlns:p14="http://schemas.microsoft.com/office/powerpoint/2010/main" val="985624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8AAD9-DF35-296A-3187-C979A217E090}"/>
              </a:ext>
            </a:extLst>
          </p:cNvPr>
          <p:cNvSpPr>
            <a:spLocks noGrp="1"/>
          </p:cNvSpPr>
          <p:nvPr>
            <p:ph type="title"/>
          </p:nvPr>
        </p:nvSpPr>
        <p:spPr/>
        <p:txBody>
          <a:bodyPr/>
          <a:lstStyle/>
          <a:p>
            <a:r>
              <a:rPr lang="en-US" sz="3600" kern="100" dirty="0">
                <a:effectLst/>
                <a:latin typeface="Calibri" panose="020F0502020204030204" pitchFamily="34" charset="0"/>
                <a:ea typeface="Calibri" panose="020F0502020204030204" pitchFamily="34" charset="0"/>
                <a:cs typeface="Times New Roman" panose="02020603050405020304" pitchFamily="18" charset="0"/>
              </a:rPr>
              <a:t>Continuing Claims</a:t>
            </a:r>
            <a:endParaRPr lang="en-US" dirty="0"/>
          </a:p>
        </p:txBody>
      </p:sp>
      <p:sp>
        <p:nvSpPr>
          <p:cNvPr id="3" name="Content Placeholder 2">
            <a:extLst>
              <a:ext uri="{FF2B5EF4-FFF2-40B4-BE49-F238E27FC236}">
                <a16:creationId xmlns:a16="http://schemas.microsoft.com/office/drawing/2014/main" id="{41FF5C8C-DCCA-7760-2828-6A44EC5F7C33}"/>
              </a:ext>
            </a:extLst>
          </p:cNvPr>
          <p:cNvSpPr>
            <a:spLocks noGrp="1"/>
          </p:cNvSpPr>
          <p:nvPr>
            <p:ph idx="1"/>
          </p:nvPr>
        </p:nvSpPr>
        <p:spPr/>
        <p:txBody>
          <a:bodyPr>
            <a:normAutofit fontScale="92500" lnSpcReduction="10000"/>
          </a:bodyPr>
          <a:lstStyle/>
          <a:p>
            <a:r>
              <a:rPr lang="en-US" sz="4000" kern="100" dirty="0">
                <a:effectLst/>
                <a:latin typeface="Calibri" panose="020F0502020204030204" pitchFamily="34" charset="0"/>
                <a:ea typeface="Calibri" panose="020F0502020204030204" pitchFamily="34" charset="0"/>
                <a:cs typeface="Times New Roman" panose="02020603050405020304" pitchFamily="18" charset="0"/>
              </a:rPr>
              <a:t>Claim is for 52 weeks.  For example, if you applied last Summer then end of the Fall semester is an extension to that claim.</a:t>
            </a:r>
          </a:p>
          <a:p>
            <a:r>
              <a:rPr lang="en-US" sz="4000" kern="100" dirty="0">
                <a:latin typeface="Calibri" panose="020F0502020204030204" pitchFamily="34" charset="0"/>
                <a:ea typeface="Calibri" panose="020F0502020204030204" pitchFamily="34" charset="0"/>
                <a:cs typeface="Times New Roman" panose="02020603050405020304" pitchFamily="18" charset="0"/>
              </a:rPr>
              <a:t>You are “Reopening “  your file</a:t>
            </a:r>
          </a:p>
          <a:p>
            <a:r>
              <a:rPr lang="en-US" sz="4000" kern="100" dirty="0">
                <a:effectLst/>
                <a:latin typeface="Calibri" panose="020F0502020204030204" pitchFamily="34" charset="0"/>
                <a:ea typeface="Calibri" panose="020F0502020204030204" pitchFamily="34" charset="0"/>
                <a:cs typeface="Times New Roman" panose="02020603050405020304" pitchFamily="18" charset="0"/>
              </a:rPr>
              <a:t>If this is your first time, then you are opening a new claim.</a:t>
            </a:r>
          </a:p>
          <a:p>
            <a:endParaRPr lang="en-US" sz="4000" kern="100" dirty="0">
              <a:latin typeface="Calibri" panose="020F0502020204030204" pitchFamily="34" charset="0"/>
              <a:ea typeface="Calibri" panose="020F0502020204030204" pitchFamily="34" charset="0"/>
              <a:cs typeface="Times New Roman" panose="02020603050405020304" pitchFamily="18" charset="0"/>
            </a:endParaRPr>
          </a:p>
          <a:p>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380515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{B689CF13-235C-45BD-9F4E-D9519A9F4274}tf03457452</Template>
  <TotalTime>170</TotalTime>
  <Words>1282</Words>
  <Application>Microsoft Office PowerPoint</Application>
  <PresentationFormat>Widescreen</PresentationFormat>
  <Paragraphs>78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Source Sans Pro</vt:lpstr>
      <vt:lpstr>Celestial</vt:lpstr>
      <vt:lpstr>Filing for Unemployment</vt:lpstr>
      <vt:lpstr>PowerPoint Presentation</vt:lpstr>
      <vt:lpstr>PowerPoint Presentation</vt:lpstr>
      <vt:lpstr>PowerPoint Presentation</vt:lpstr>
      <vt:lpstr>Last Day Worked – Points to consider</vt:lpstr>
      <vt:lpstr>Last Day Worked – Points to consider</vt:lpstr>
      <vt:lpstr>Last Day Worked – Points to consider</vt:lpstr>
      <vt:lpstr>Last Day Worked – Points to consider</vt:lpstr>
      <vt:lpstr>Continuing Claims</vt:lpstr>
      <vt:lpstr>Continuing Claims </vt:lpstr>
      <vt:lpstr>PowerPoint Presentation</vt:lpstr>
      <vt:lpstr>PowerPoint Presentation</vt:lpstr>
      <vt:lpstr>PowerPoint Presentation</vt:lpstr>
      <vt:lpstr>Phone interviews – Don’t panic</vt:lpstr>
      <vt:lpstr>Phone interviews – Don’t panic</vt:lpstr>
      <vt:lpstr>Phone interviews – Don’t panic</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Carlynne Allbee</dc:creator>
  <cp:lastModifiedBy>Carlynne Allbee</cp:lastModifiedBy>
  <cp:revision>51</cp:revision>
  <dcterms:created xsi:type="dcterms:W3CDTF">2024-12-11T19:06:13Z</dcterms:created>
  <dcterms:modified xsi:type="dcterms:W3CDTF">2024-12-13T22:57:36Z</dcterms:modified>
</cp:coreProperties>
</file>